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312" r:id="rId3"/>
    <p:sldId id="258" r:id="rId4"/>
    <p:sldId id="314" r:id="rId5"/>
    <p:sldId id="313" r:id="rId6"/>
    <p:sldId id="333" r:id="rId7"/>
    <p:sldId id="264" r:id="rId8"/>
    <p:sldId id="306" r:id="rId9"/>
    <p:sldId id="315" r:id="rId10"/>
    <p:sldId id="286" r:id="rId11"/>
    <p:sldId id="316" r:id="rId12"/>
    <p:sldId id="317" r:id="rId13"/>
    <p:sldId id="318" r:id="rId14"/>
    <p:sldId id="303" r:id="rId15"/>
    <p:sldId id="265" r:id="rId16"/>
    <p:sldId id="327" r:id="rId17"/>
    <p:sldId id="328" r:id="rId18"/>
    <p:sldId id="331" r:id="rId19"/>
    <p:sldId id="332" r:id="rId20"/>
    <p:sldId id="288" r:id="rId21"/>
    <p:sldId id="289" r:id="rId22"/>
    <p:sldId id="326" r:id="rId23"/>
    <p:sldId id="294" r:id="rId24"/>
    <p:sldId id="296" r:id="rId25"/>
    <p:sldId id="329" r:id="rId26"/>
    <p:sldId id="304" r:id="rId27"/>
    <p:sldId id="305" r:id="rId28"/>
    <p:sldId id="272" r:id="rId29"/>
    <p:sldId id="273" r:id="rId30"/>
    <p:sldId id="274" r:id="rId31"/>
    <p:sldId id="275" r:id="rId32"/>
    <p:sldId id="276" r:id="rId33"/>
    <p:sldId id="311" r:id="rId34"/>
    <p:sldId id="283" r:id="rId35"/>
    <p:sldId id="284" r:id="rId36"/>
    <p:sldId id="330" r:id="rId37"/>
    <p:sldId id="299" r:id="rId38"/>
    <p:sldId id="310" r:id="rId39"/>
    <p:sldId id="280" r:id="rId40"/>
    <p:sldId id="300" r:id="rId41"/>
    <p:sldId id="282" r:id="rId42"/>
    <p:sldId id="278" r:id="rId43"/>
    <p:sldId id="281" r:id="rId44"/>
    <p:sldId id="307" r:id="rId45"/>
    <p:sldId id="308" r:id="rId46"/>
    <p:sldId id="285" r:id="rId47"/>
    <p:sldId id="309" r:id="rId48"/>
    <p:sldId id="324" r:id="rId49"/>
    <p:sldId id="319" r:id="rId50"/>
    <p:sldId id="320" r:id="rId51"/>
    <p:sldId id="321" r:id="rId52"/>
    <p:sldId id="32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guide id="3" orient="horz" userDrawn="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1" autoAdjust="0"/>
    <p:restoredTop sz="92998" autoAdjust="0"/>
  </p:normalViewPr>
  <p:slideViewPr>
    <p:cSldViewPr showGuides="1">
      <p:cViewPr varScale="1">
        <p:scale>
          <a:sx n="95" d="100"/>
          <a:sy n="95" d="100"/>
        </p:scale>
        <p:origin x="1602" y="84"/>
      </p:cViewPr>
      <p:guideLst>
        <p:guide orient="horz" pos="4320"/>
        <p:guide/>
        <p:guide orient="horz"/>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69A82450-7F89-4DBD-AB5B-DAD02BE38E08}" type="datetimeFigureOut">
              <a:rPr lang="en-US" smtClean="0"/>
              <a:pPr/>
              <a:t>1/8/2021</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7581A61A-398A-456D-BACE-049F1AB0451B}" type="slidenum">
              <a:rPr lang="en-US" smtClean="0"/>
              <a:pPr/>
              <a:t>‹#›</a:t>
            </a:fld>
            <a:endParaRPr lang="en-US"/>
          </a:p>
        </p:txBody>
      </p:sp>
    </p:spTree>
    <p:extLst>
      <p:ext uri="{BB962C8B-B14F-4D97-AF65-F5344CB8AC3E}">
        <p14:creationId xmlns:p14="http://schemas.microsoft.com/office/powerpoint/2010/main" val="406651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ulletins.psu.edu/undergra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ulletins.psu.edu/undergra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ulletins.psu.edu/undergr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ulletins.psu.edu/undergra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ulletins.psu.edu/undergra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ulletins.psu.edu/undergra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ulletins.psu.edu/undergr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Welcome to this presentation on preparing a United States Army Cadet Command form 104-R, Planned Academic Program Worksheet or 104-R. </a:t>
            </a:r>
          </a:p>
          <a:p>
            <a:pPr fontAlgn="base"/>
            <a:r>
              <a:rPr lang="en-US" sz="1200" kern="1200" dirty="0">
                <a:solidFill>
                  <a:schemeClr val="tx1"/>
                </a:solidFill>
                <a:latin typeface="+mn-lt"/>
                <a:ea typeface="+mn-ea"/>
                <a:cs typeface="+mn-cs"/>
              </a:rPr>
              <a:t>Today, I will explain one technique to fill out the 104-R. While I will be referring to the program and resources at the University Park campus, the ideas presented should be adaptable to your location. If you are not attending Penn State, check out the online academic planning tools on your college’s website or meet with your academic advisor to understand your degree requirements. </a:t>
            </a:r>
          </a:p>
          <a:p>
            <a:pPr fontAlgn="base"/>
            <a:r>
              <a:rPr lang="en-US" sz="1200" kern="1200" dirty="0">
                <a:solidFill>
                  <a:schemeClr val="tx1"/>
                </a:solidFill>
                <a:latin typeface="+mn-lt"/>
                <a:ea typeface="+mn-ea"/>
                <a:cs typeface="+mn-cs"/>
              </a:rPr>
              <a:t>This is a long video. My goal is to show you how to create a 104-R that will meet all the administrative and academic requirements for the form. You may not complete the form perfectly the first time, but you should be very close if you follow these instructions. </a:t>
            </a:r>
          </a:p>
          <a:p>
            <a:pPr fontAlgn="base"/>
            <a:r>
              <a:rPr lang="en-US" sz="1200" kern="1200" dirty="0">
                <a:solidFill>
                  <a:schemeClr val="tx1"/>
                </a:solidFill>
                <a:latin typeface="+mn-lt"/>
                <a:ea typeface="+mn-ea"/>
                <a:cs typeface="+mn-cs"/>
              </a:rPr>
              <a:t>I will go into detail in four areas: Penn State degree requirements and resources, commissioning requirements for all ROTC cadets, a technique to create an initial set of classes for your degree, and block-by-block instructions to complete the 104-R. I suggest that you pause the video to take screen shots, especially where I provide website address, or have another browser or tab open so you can go to the sites as I discuss them. If possible, have a printer ready so you can print out a paper copy of your degree’s recommended academic plan.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a:t>
            </a:fld>
            <a:endParaRPr lang="en-US"/>
          </a:p>
        </p:txBody>
      </p:sp>
    </p:spTree>
    <p:extLst>
      <p:ext uri="{BB962C8B-B14F-4D97-AF65-F5344CB8AC3E}">
        <p14:creationId xmlns:p14="http://schemas.microsoft.com/office/powerpoint/2010/main" val="169471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Penn State’s online bulletin can be found at </a:t>
            </a:r>
            <a:r>
              <a:rPr lang="en-US" sz="1200" kern="1200" dirty="0">
                <a:solidFill>
                  <a:schemeClr val="tx1"/>
                </a:solidFill>
                <a:latin typeface="+mn-lt"/>
                <a:ea typeface="+mn-ea"/>
                <a:cs typeface="+mn-cs"/>
                <a:hlinkClick r:id="rId3"/>
              </a:rPr>
              <a:t>https://bulletins.psu.edu/undergrad</a:t>
            </a:r>
            <a:r>
              <a:rPr lang="en-US" sz="1200" kern="1200" dirty="0">
                <a:solidFill>
                  <a:schemeClr val="tx1"/>
                </a:solidFill>
                <a:latin typeface="+mn-lt"/>
                <a:ea typeface="+mn-ea"/>
                <a:cs typeface="+mn-cs"/>
              </a:rPr>
              <a:t> or you can type “bulletin” in the search box on Penn State’s home page. </a:t>
            </a:r>
          </a:p>
          <a:p>
            <a:pPr fontAlgn="base"/>
            <a:r>
              <a:rPr lang="en-US" sz="1200" kern="1200" dirty="0">
                <a:solidFill>
                  <a:schemeClr val="tx1"/>
                </a:solidFill>
                <a:latin typeface="+mn-lt"/>
                <a:ea typeface="+mn-ea"/>
                <a:cs typeface="+mn-cs"/>
              </a:rPr>
              <a:t>Each page of the bulletin contains links to degree requirements, course descriptions, general education requirements, and Bachelor of Arts degree requirements. </a:t>
            </a:r>
          </a:p>
          <a:p>
            <a:pPr fontAlgn="base"/>
            <a:r>
              <a:rPr lang="en-US" sz="1200" kern="1200" dirty="0">
                <a:solidFill>
                  <a:schemeClr val="tx1"/>
                </a:solidFill>
                <a:latin typeface="+mn-lt"/>
                <a:ea typeface="+mn-ea"/>
                <a:cs typeface="+mn-cs"/>
              </a:rPr>
              <a:t>There are also “Most Popular Searches” on the right side of the page has a link that will take you to all the Bachelor of Arts requirements and links that will take you to the list of courses that meet each category of general education requirements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etc.)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13</a:t>
            </a:fld>
            <a:endParaRPr lang="en-US"/>
          </a:p>
        </p:txBody>
      </p:sp>
    </p:spTree>
    <p:extLst>
      <p:ext uri="{BB962C8B-B14F-4D97-AF65-F5344CB8AC3E}">
        <p14:creationId xmlns:p14="http://schemas.microsoft.com/office/powerpoint/2010/main" val="215425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an example of a course</a:t>
            </a:r>
            <a:r>
              <a:rPr lang="en-US" baseline="0" dirty="0"/>
              <a:t> description in the University Bulletin. Below the class description, the notes section - indicated within the red oval on this slide - will show which general education, diversity, and/or </a:t>
            </a:r>
            <a:r>
              <a:rPr lang="en-US" dirty="0"/>
              <a:t>Bachelor of Arts requirements</a:t>
            </a:r>
            <a:r>
              <a:rPr lang="en-US" baseline="0" dirty="0"/>
              <a:t> the course will satisfy. In this example, the class may fulfill multiple requirements. However, one class cannot count for both </a:t>
            </a:r>
            <a:r>
              <a:rPr lang="en-US" dirty="0"/>
              <a:t>a General Education and a Bachelor of Arts requirement.</a:t>
            </a:r>
            <a:r>
              <a:rPr lang="en-US" baseline="0" dirty="0"/>
              <a:t> This class also may </a:t>
            </a:r>
            <a:r>
              <a:rPr lang="en-US" dirty="0"/>
              <a:t>satisfy either the US or IL requirement,</a:t>
            </a:r>
            <a:r>
              <a:rPr lang="en-US" baseline="0" dirty="0"/>
              <a:t> </a:t>
            </a:r>
            <a:r>
              <a:rPr lang="en-US" dirty="0"/>
              <a:t>but not both. Therefore,</a:t>
            </a:r>
            <a:r>
              <a:rPr lang="en-US" baseline="0" dirty="0"/>
              <a:t> it could </a:t>
            </a:r>
            <a:r>
              <a:rPr lang="en-US" dirty="0"/>
              <a:t>count for two requirements:</a:t>
            </a:r>
            <a:r>
              <a:rPr lang="en-US" baseline="0" dirty="0"/>
              <a:t> either the </a:t>
            </a:r>
            <a:r>
              <a:rPr lang="en-US" dirty="0"/>
              <a:t>General Education and one diversity or</a:t>
            </a:r>
            <a:r>
              <a:rPr lang="en-US" baseline="0" dirty="0"/>
              <a:t> the B.A. requirement </a:t>
            </a:r>
            <a:r>
              <a:rPr lang="en-US" dirty="0"/>
              <a:t>and one diversity.</a:t>
            </a:r>
            <a:r>
              <a:rPr lang="en-US" baseline="0" dirty="0"/>
              <a:t> This page should also tell you if you need a pre-requisite or concurrent course in order to take this course. This particular course also one of the nine that counts toward the ROTC military history requirement which is covered next. </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14</a:t>
            </a:fld>
            <a:endParaRPr lang="en-US"/>
          </a:p>
        </p:txBody>
      </p:sp>
    </p:spTree>
    <p:extLst>
      <p:ext uri="{BB962C8B-B14F-4D97-AF65-F5344CB8AC3E}">
        <p14:creationId xmlns:p14="http://schemas.microsoft.com/office/powerpoint/2010/main" val="356816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a:hlinkClick r:id="rId3"/>
              </a:rPr>
              <a:t>https://bulletins.psu.edu/undergrad/</a:t>
            </a:r>
            <a:endParaRPr lang="en-US" dirty="0"/>
          </a:p>
          <a:p>
            <a:pPr fontAlgn="base"/>
            <a:r>
              <a:rPr lang="en-US" sz="1200" kern="1200" dirty="0">
                <a:solidFill>
                  <a:schemeClr val="tx1"/>
                </a:solidFill>
                <a:latin typeface="+mn-lt"/>
                <a:ea typeface="+mn-ea"/>
                <a:cs typeface="+mn-cs"/>
              </a:rPr>
              <a:t>Penn State has created recommended academic plans for most, if not all majors offered by the university. If you are attending another college, check with your advisor or academic department if they have a similar document that lists the preferred sequence of classes for your major. </a:t>
            </a:r>
          </a:p>
          <a:p>
            <a:pPr fontAlgn="base"/>
            <a:r>
              <a:rPr lang="en-US" sz="1200" kern="1200" dirty="0">
                <a:solidFill>
                  <a:schemeClr val="tx1"/>
                </a:solidFill>
                <a:latin typeface="+mn-lt"/>
                <a:ea typeface="+mn-ea"/>
                <a:cs typeface="+mn-cs"/>
              </a:rPr>
              <a:t>The intent of this video is for you to be able to create an academic plan that is almost ready for signature. By following the recommended academic plan for your major, you should be able to create a first draft of a 104-R that is acceptable or one that is close. You academic advisor may have some suggestions that will better meet you specific goals. Make any changes that your advisor requires or recommends. They have the final say if your plan is acceptable or not. Again, the goal of this video is for you to create a good first version of your plan.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15</a:t>
            </a:fld>
            <a:endParaRPr lang="en-US"/>
          </a:p>
        </p:txBody>
      </p:sp>
    </p:spTree>
    <p:extLst>
      <p:ext uri="{BB962C8B-B14F-4D97-AF65-F5344CB8AC3E}">
        <p14:creationId xmlns:p14="http://schemas.microsoft.com/office/powerpoint/2010/main" val="406192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Penn State’s online bulletin can be found at </a:t>
            </a:r>
            <a:r>
              <a:rPr lang="en-US" sz="1200" kern="1200" dirty="0">
                <a:solidFill>
                  <a:schemeClr val="tx1"/>
                </a:solidFill>
                <a:latin typeface="+mn-lt"/>
                <a:ea typeface="+mn-ea"/>
                <a:cs typeface="+mn-cs"/>
                <a:hlinkClick r:id="rId3"/>
              </a:rPr>
              <a:t>https://bulletins.psu.edu/undergrad</a:t>
            </a:r>
            <a:r>
              <a:rPr lang="en-US" sz="1200" kern="1200" dirty="0">
                <a:solidFill>
                  <a:schemeClr val="tx1"/>
                </a:solidFill>
                <a:latin typeface="+mn-lt"/>
                <a:ea typeface="+mn-ea"/>
                <a:cs typeface="+mn-cs"/>
              </a:rPr>
              <a:t> or you can type “bulletin” in the search box on Penn State’s home page. </a:t>
            </a:r>
          </a:p>
          <a:p>
            <a:pPr fontAlgn="base"/>
            <a:r>
              <a:rPr lang="en-US" sz="1200" kern="1200" dirty="0">
                <a:solidFill>
                  <a:schemeClr val="tx1"/>
                </a:solidFill>
                <a:latin typeface="+mn-lt"/>
                <a:ea typeface="+mn-ea"/>
                <a:cs typeface="+mn-cs"/>
              </a:rPr>
              <a:t>Each page of the bulletin contains links to degree requirements, course descriptions, general education requirements, and Bachelor of Arts degree requirements. </a:t>
            </a:r>
          </a:p>
          <a:p>
            <a:pPr fontAlgn="base"/>
            <a:r>
              <a:rPr lang="en-US" sz="1200" kern="1200" dirty="0">
                <a:solidFill>
                  <a:schemeClr val="tx1"/>
                </a:solidFill>
                <a:latin typeface="+mn-lt"/>
                <a:ea typeface="+mn-ea"/>
                <a:cs typeface="+mn-cs"/>
              </a:rPr>
              <a:t>There are also “Most Popular Searches” on the right side of the page has a link that will take you to all the Bachelor of Arts requirements and links that will take you to the list of courses that meet each category of general education requirements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etc.)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16</a:t>
            </a:fld>
            <a:endParaRPr lang="en-US"/>
          </a:p>
        </p:txBody>
      </p:sp>
    </p:spTree>
    <p:extLst>
      <p:ext uri="{BB962C8B-B14F-4D97-AF65-F5344CB8AC3E}">
        <p14:creationId xmlns:p14="http://schemas.microsoft.com/office/powerpoint/2010/main" val="354471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US" sz="1200" kern="1200" dirty="0">
                <a:solidFill>
                  <a:schemeClr val="tx1"/>
                </a:solidFill>
                <a:latin typeface="+mn-lt"/>
                <a:ea typeface="+mn-ea"/>
                <a:cs typeface="+mn-cs"/>
              </a:rPr>
              <a:t>Here is an example of a recommended academic plan for a BA in International Politics, International Relations option. On this sheet, you will write down a course for each requirement. If you have already scheduled or taken class, do not worry about the sequence now, just write which course you are taking to meet each requirement. </a:t>
            </a:r>
          </a:p>
          <a:p>
            <a:pPr fontAlgn="base"/>
            <a:r>
              <a:rPr lang="en-US" sz="1200" kern="1200" dirty="0">
                <a:solidFill>
                  <a:schemeClr val="tx1"/>
                </a:solidFill>
                <a:latin typeface="+mn-lt"/>
                <a:ea typeface="+mn-ea"/>
                <a:cs typeface="+mn-cs"/>
              </a:rPr>
              <a:t>&lt;Hit return&gt;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Start with the classes required for your major. One this example, they are underlined and in blue text. The three </a:t>
            </a:r>
            <a:r>
              <a:rPr lang="en-US" sz="1200" kern="1200" dirty="0" err="1">
                <a:solidFill>
                  <a:schemeClr val="tx1"/>
                </a:solidFill>
                <a:latin typeface="+mn-lt"/>
                <a:ea typeface="+mn-ea"/>
                <a:cs typeface="+mn-cs"/>
              </a:rPr>
              <a:t>GWS</a:t>
            </a:r>
            <a:r>
              <a:rPr lang="en-US" sz="1200" kern="1200" dirty="0">
                <a:solidFill>
                  <a:schemeClr val="tx1"/>
                </a:solidFill>
                <a:latin typeface="+mn-lt"/>
                <a:ea typeface="+mn-ea"/>
                <a:cs typeface="+mn-cs"/>
              </a:rPr>
              <a:t> classes and PL SC 014 are listed as required for major. For this major, PL SC 014 can count for the international cultures requirement but not the GS requirement because after the course name only (IL) is marked.  </a:t>
            </a:r>
          </a:p>
          <a:p>
            <a:pPr fontAlgn="base"/>
            <a:r>
              <a:rPr lang="en-US" sz="1200" kern="1200" dirty="0">
                <a:solidFill>
                  <a:schemeClr val="tx1"/>
                </a:solidFill>
                <a:latin typeface="+mn-lt"/>
                <a:ea typeface="+mn-ea"/>
                <a:cs typeface="+mn-cs"/>
              </a:rPr>
              <a:t>Other groups of required classes are listed in semesters 2, 3, 4, 5, and 7. Highlight the one you think that you want to take. (Be careful, some groups of classes, like those in semesters 5 and 7 are the same, so do not pick the same class twice).  </a:t>
            </a:r>
          </a:p>
          <a:p>
            <a:pPr fontAlgn="base"/>
            <a:r>
              <a:rPr lang="en-US" sz="1200" kern="1200" dirty="0">
                <a:solidFill>
                  <a:schemeClr val="tx1"/>
                </a:solidFill>
                <a:latin typeface="+mn-lt"/>
                <a:ea typeface="+mn-ea"/>
                <a:cs typeface="+mn-cs"/>
              </a:rPr>
              <a:t>&lt;Hit return&gt;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Some majors require that you take a number of supporting courses. The major may divide these courses into different categories. The recommended plan may list these courses on subsequent pages. Typically, the department website discusses the supporting courses in greater detail. Look up the possible supporting courses and write in your preliminary choices for each of the requirements. One this example, a student would need to write in one lower level history course form the list, one lower level geography course from that list, one advanced history, geography, or economics course from that list, and four PL SC supporting courses from that list. </a:t>
            </a:r>
          </a:p>
          <a:p>
            <a:pPr fontAlgn="base"/>
            <a:r>
              <a:rPr lang="en-US" sz="1200" kern="1200" dirty="0">
                <a:solidFill>
                  <a:schemeClr val="tx1"/>
                </a:solidFill>
                <a:latin typeface="+mn-lt"/>
                <a:ea typeface="+mn-ea"/>
                <a:cs typeface="+mn-cs"/>
              </a:rPr>
              <a:t>Remember, the 104-R is a working document, so you can change your mind on a specific course or if you have a scheduling problem, you can modify your choice of classes as long as you are mindful of prerequisite courses.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20</a:t>
            </a:fld>
            <a:endParaRPr lang="en-US"/>
          </a:p>
        </p:txBody>
      </p:sp>
    </p:spTree>
    <p:extLst>
      <p:ext uri="{BB962C8B-B14F-4D97-AF65-F5344CB8AC3E}">
        <p14:creationId xmlns:p14="http://schemas.microsoft.com/office/powerpoint/2010/main" val="233846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Select your general education classes. In this example, none of the required for major or supporting classes except the three </a:t>
            </a:r>
            <a:r>
              <a:rPr lang="en-US" sz="1200" kern="1200" dirty="0" err="1">
                <a:solidFill>
                  <a:schemeClr val="tx1"/>
                </a:solidFill>
                <a:latin typeface="+mn-lt"/>
                <a:ea typeface="+mn-ea"/>
                <a:cs typeface="+mn-cs"/>
              </a:rPr>
              <a:t>GWS</a:t>
            </a:r>
            <a:r>
              <a:rPr lang="en-US" sz="1200" kern="1200" dirty="0">
                <a:solidFill>
                  <a:schemeClr val="tx1"/>
                </a:solidFill>
                <a:latin typeface="+mn-lt"/>
                <a:ea typeface="+mn-ea"/>
                <a:cs typeface="+mn-cs"/>
              </a:rPr>
              <a:t> classes count toward the general education requirements.  </a:t>
            </a:r>
          </a:p>
          <a:p>
            <a:pPr fontAlgn="base"/>
            <a:r>
              <a:rPr lang="en-US" sz="1200" kern="1200" dirty="0">
                <a:solidFill>
                  <a:schemeClr val="tx1"/>
                </a:solidFill>
                <a:latin typeface="+mn-lt"/>
                <a:ea typeface="+mn-ea"/>
                <a:cs typeface="+mn-cs"/>
              </a:rPr>
              <a:t>Remember to include at least one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military history class for one of your gen eds. In this case, the PL SC 014 is a required for major class and can count for the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class. Consider selecting other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classes (six credits total) that count toward the military studies minor. If none of your required-for-major classes count as a diversity class, pick one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to also meet the US cultures requirement and another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to meet the IL cultures requirement. Some courses, like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144, can fulfill either the US or IL requirement, but that one class cannot fulfill both. You need a second class to meet the second diversity requirement. </a:t>
            </a:r>
          </a:p>
          <a:p>
            <a:pPr fontAlgn="base"/>
            <a:r>
              <a:rPr lang="en-US" sz="1200" kern="1200" dirty="0">
                <a:solidFill>
                  <a:schemeClr val="tx1"/>
                </a:solidFill>
                <a:latin typeface="+mn-lt"/>
                <a:ea typeface="+mn-ea"/>
                <a:cs typeface="+mn-cs"/>
              </a:rPr>
              <a:t>&lt;Hit return&gt;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Notice in the second semester,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130 was written in to fulfill the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requirement. It also fulfils the military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requirement and the US culture requirement. Write this down so you can mark it on your 104-R later. </a:t>
            </a:r>
          </a:p>
        </p:txBody>
      </p:sp>
      <p:sp>
        <p:nvSpPr>
          <p:cNvPr id="4" name="Slide Number Placeholder 3"/>
          <p:cNvSpPr>
            <a:spLocks noGrp="1"/>
          </p:cNvSpPr>
          <p:nvPr>
            <p:ph type="sldNum" sz="quarter" idx="10"/>
          </p:nvPr>
        </p:nvSpPr>
        <p:spPr/>
        <p:txBody>
          <a:bodyPr/>
          <a:lstStyle/>
          <a:p>
            <a:fld id="{7581A61A-398A-456D-BACE-049F1AB0451B}" type="slidenum">
              <a:rPr lang="en-US" smtClean="0"/>
              <a:pPr/>
              <a:t>21</a:t>
            </a:fld>
            <a:endParaRPr lang="en-US"/>
          </a:p>
        </p:txBody>
      </p:sp>
    </p:spTree>
    <p:extLst>
      <p:ext uri="{BB962C8B-B14F-4D97-AF65-F5344CB8AC3E}">
        <p14:creationId xmlns:p14="http://schemas.microsoft.com/office/powerpoint/2010/main" val="369358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Select your general education classes. In this example, none of the required for major or supporting classes except the three </a:t>
            </a:r>
            <a:r>
              <a:rPr lang="en-US" sz="1200" kern="1200" dirty="0" err="1">
                <a:solidFill>
                  <a:schemeClr val="tx1"/>
                </a:solidFill>
                <a:latin typeface="+mn-lt"/>
                <a:ea typeface="+mn-ea"/>
                <a:cs typeface="+mn-cs"/>
              </a:rPr>
              <a:t>GWS</a:t>
            </a:r>
            <a:r>
              <a:rPr lang="en-US" sz="1200" kern="1200" dirty="0">
                <a:solidFill>
                  <a:schemeClr val="tx1"/>
                </a:solidFill>
                <a:latin typeface="+mn-lt"/>
                <a:ea typeface="+mn-ea"/>
                <a:cs typeface="+mn-cs"/>
              </a:rPr>
              <a:t> classes count toward the general education requirements.  </a:t>
            </a:r>
          </a:p>
          <a:p>
            <a:pPr fontAlgn="base"/>
            <a:r>
              <a:rPr lang="en-US" sz="1200" kern="1200" dirty="0">
                <a:solidFill>
                  <a:schemeClr val="tx1"/>
                </a:solidFill>
                <a:latin typeface="+mn-lt"/>
                <a:ea typeface="+mn-ea"/>
                <a:cs typeface="+mn-cs"/>
              </a:rPr>
              <a:t>Remember to include at least one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military history class for one of your gen eds. In this case, the PL SC 014 is a required for major class and can count for the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class. Consider selecting other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classes (six credits total) that count toward the military studies minor. If none of your required-for-major classes count as a diversity class, pick one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to also meet the US cultures requirement and another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to meet the IL cultures requirement. Some courses, like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144, can fulfill either the US or IL requirement, but that one class cannot fulfill both. You need a second class to meet the second diversity requirement. </a:t>
            </a:r>
          </a:p>
          <a:p>
            <a:pPr fontAlgn="base"/>
            <a:r>
              <a:rPr lang="en-US" sz="1200" kern="1200" dirty="0">
                <a:solidFill>
                  <a:schemeClr val="tx1"/>
                </a:solidFill>
                <a:latin typeface="+mn-lt"/>
                <a:ea typeface="+mn-ea"/>
                <a:cs typeface="+mn-cs"/>
              </a:rPr>
              <a:t>&lt;Hit return&gt;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Notice in the second semester,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130 was written in to fulfill the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requirement. It also fulfils the military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requirement and the US culture requirement. Write this down so you can mark it on your 104-R later. </a:t>
            </a:r>
          </a:p>
        </p:txBody>
      </p:sp>
      <p:sp>
        <p:nvSpPr>
          <p:cNvPr id="4" name="Slide Number Placeholder 3"/>
          <p:cNvSpPr>
            <a:spLocks noGrp="1"/>
          </p:cNvSpPr>
          <p:nvPr>
            <p:ph type="sldNum" sz="quarter" idx="10"/>
          </p:nvPr>
        </p:nvSpPr>
        <p:spPr/>
        <p:txBody>
          <a:bodyPr/>
          <a:lstStyle/>
          <a:p>
            <a:fld id="{7581A61A-398A-456D-BACE-049F1AB0451B}" type="slidenum">
              <a:rPr lang="en-US" smtClean="0"/>
              <a:pPr/>
              <a:t>22</a:t>
            </a:fld>
            <a:endParaRPr lang="en-US"/>
          </a:p>
        </p:txBody>
      </p:sp>
    </p:spTree>
    <p:extLst>
      <p:ext uri="{BB962C8B-B14F-4D97-AF65-F5344CB8AC3E}">
        <p14:creationId xmlns:p14="http://schemas.microsoft.com/office/powerpoint/2010/main" val="2450970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Use ARMY class to meet any elective credits. On the worksheet, start with the last semester that has an elective and write in ARMY 402. As you move to earlier semesters, add the ARMY class in reverse order. On the recommended plan write in ARMY 402, then ARMY 401, 302, 301, 204, and so on until all the electives have filled, or you have filled in all the ARMY classes (20 credits). ARMY 101 through 204 are two credits each. ARMY 301 and above are three credits each. </a:t>
            </a:r>
          </a:p>
          <a:p>
            <a:pPr fontAlgn="base"/>
            <a:r>
              <a:rPr lang="en-US" sz="1200" kern="1200" dirty="0">
                <a:solidFill>
                  <a:schemeClr val="tx1"/>
                </a:solidFill>
                <a:latin typeface="+mn-lt"/>
                <a:ea typeface="+mn-ea"/>
                <a:cs typeface="+mn-cs"/>
              </a:rPr>
              <a:t>&lt;Hit return&gt;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Enter the course number of your first year seminar.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23</a:t>
            </a:fld>
            <a:endParaRPr lang="en-US"/>
          </a:p>
        </p:txBody>
      </p:sp>
    </p:spTree>
    <p:extLst>
      <p:ext uri="{BB962C8B-B14F-4D97-AF65-F5344CB8AC3E}">
        <p14:creationId xmlns:p14="http://schemas.microsoft.com/office/powerpoint/2010/main" val="422492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You should now have a specific class for each degree requirement. Remember you can change your choice of Gen Ed, B.A., and option classes like the supporting classes in this example later </a:t>
            </a:r>
          </a:p>
          <a:p>
            <a:pPr fontAlgn="base"/>
            <a:r>
              <a:rPr lang="en-US" sz="1200" kern="1200" dirty="0">
                <a:solidFill>
                  <a:schemeClr val="tx1"/>
                </a:solidFill>
                <a:latin typeface="+mn-lt"/>
                <a:ea typeface="+mn-ea"/>
                <a:cs typeface="+mn-cs"/>
              </a:rPr>
              <a:t>You will use these selections to fill out your 104-R, semester by semester, with some special exceptions. </a:t>
            </a:r>
          </a:p>
          <a:p>
            <a:pPr fontAlgn="base"/>
            <a:r>
              <a:rPr lang="en-US" sz="1200" kern="1200" dirty="0">
                <a:solidFill>
                  <a:schemeClr val="tx1"/>
                </a:solidFill>
                <a:latin typeface="+mn-lt"/>
                <a:ea typeface="+mn-ea"/>
                <a:cs typeface="+mn-cs"/>
              </a:rPr>
              <a:t>One case will be those with 9 semesters authorized for their major.  Some STEM majors and all engineering majors except nuclear engineering will be allowed an extra semester. Those students will move four Gen </a:t>
            </a:r>
            <a:r>
              <a:rPr lang="en-US" sz="1200" kern="1200" dirty="0" err="1">
                <a:solidFill>
                  <a:schemeClr val="tx1"/>
                </a:solidFill>
                <a:latin typeface="+mn-lt"/>
                <a:ea typeface="+mn-ea"/>
                <a:cs typeface="+mn-cs"/>
              </a:rPr>
              <a:t>Eds</a:t>
            </a:r>
            <a:r>
              <a:rPr lang="en-US" sz="1200" kern="1200" dirty="0">
                <a:solidFill>
                  <a:schemeClr val="tx1"/>
                </a:solidFill>
                <a:latin typeface="+mn-lt"/>
                <a:ea typeface="+mn-ea"/>
                <a:cs typeface="+mn-cs"/>
              </a:rPr>
              <a:t> from the junior and senior years to this 9</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semester and add ARMY 496, independent study in military science, to the semester.  For ROTC scholarship winners, the Army will pay for the 9th semester.</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24</a:t>
            </a:fld>
            <a:endParaRPr lang="en-US"/>
          </a:p>
        </p:txBody>
      </p:sp>
    </p:spTree>
    <p:extLst>
      <p:ext uri="{BB962C8B-B14F-4D97-AF65-F5344CB8AC3E}">
        <p14:creationId xmlns:p14="http://schemas.microsoft.com/office/powerpoint/2010/main" val="39279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One advantage of using the recommended academic plan to outline your sequence of classes is that the recommended academic plan already put the prerequisite courses before the class or classes that need those prerequisite courses. Also, some required classes are only offered once a year – either in the fall or in the spring semester. By keeping the specified required-for-major class in the semester, you will not risk missing a class resulting in a delay of your graduation by a year and thus violate your contract. </a:t>
            </a:r>
          </a:p>
          <a:p>
            <a:pPr fontAlgn="base"/>
            <a:r>
              <a:rPr lang="en-US" sz="1200" kern="1200" dirty="0">
                <a:solidFill>
                  <a:schemeClr val="tx1"/>
                </a:solidFill>
                <a:latin typeface="+mn-lt"/>
                <a:ea typeface="+mn-ea"/>
                <a:cs typeface="+mn-cs"/>
              </a:rPr>
              <a:t>You may have some classes on the recommended plan that are not in the semester that you will actually take them. These should be limited to the ARMY classes and possibly classes that you took or are taking in your first semester. I suggest marking those classes with the number of the semester you will take them &lt;return&gt; like on the example. </a:t>
            </a:r>
          </a:p>
          <a:p>
            <a:pPr fontAlgn="base"/>
            <a:r>
              <a:rPr lang="en-US" sz="1200" kern="1200" dirty="0">
                <a:solidFill>
                  <a:schemeClr val="tx1"/>
                </a:solidFill>
                <a:latin typeface="+mn-lt"/>
                <a:ea typeface="+mn-ea"/>
                <a:cs typeface="+mn-cs"/>
              </a:rPr>
              <a:t>Notice that the first semester on the example worksheet lists ENGL 15, PSU 006, PL SC 14, SPAN 001, and because the example person took a GH their first semester instead of a GQ (or math) class, HIST 130 from the semester 2 list. These five would appear in the first semester on the 104-R like on the following example. </a:t>
            </a:r>
          </a:p>
        </p:txBody>
      </p:sp>
      <p:sp>
        <p:nvSpPr>
          <p:cNvPr id="4" name="Slide Number Placeholder 3"/>
          <p:cNvSpPr>
            <a:spLocks noGrp="1"/>
          </p:cNvSpPr>
          <p:nvPr>
            <p:ph type="sldNum" sz="quarter" idx="10"/>
          </p:nvPr>
        </p:nvSpPr>
        <p:spPr/>
        <p:txBody>
          <a:bodyPr/>
          <a:lstStyle/>
          <a:p>
            <a:fld id="{7581A61A-398A-456D-BACE-049F1AB0451B}" type="slidenum">
              <a:rPr lang="en-US" smtClean="0"/>
              <a:pPr/>
              <a:t>25</a:t>
            </a:fld>
            <a:endParaRPr lang="en-US"/>
          </a:p>
        </p:txBody>
      </p:sp>
    </p:spTree>
    <p:extLst>
      <p:ext uri="{BB962C8B-B14F-4D97-AF65-F5344CB8AC3E}">
        <p14:creationId xmlns:p14="http://schemas.microsoft.com/office/powerpoint/2010/main" val="414740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Here are the minimum resources that you need: </a:t>
            </a:r>
          </a:p>
          <a:p>
            <a:pPr lvl="0" fontAlgn="base"/>
            <a:r>
              <a:rPr lang="en-US" sz="1200" kern="1200" dirty="0">
                <a:solidFill>
                  <a:schemeClr val="tx1"/>
                </a:solidFill>
                <a:latin typeface="+mn-lt"/>
                <a:ea typeface="+mn-ea"/>
                <a:cs typeface="+mn-cs"/>
              </a:rPr>
              <a:t>Adobe Acrobat Reader (latest version) </a:t>
            </a:r>
          </a:p>
          <a:p>
            <a:pPr lvl="0" fontAlgn="base"/>
            <a:r>
              <a:rPr lang="en-US" sz="1200" kern="1200" dirty="0">
                <a:solidFill>
                  <a:schemeClr val="tx1"/>
                </a:solidFill>
                <a:latin typeface="+mn-lt"/>
                <a:ea typeface="+mn-ea"/>
                <a:cs typeface="+mn-cs"/>
              </a:rPr>
              <a:t>September 2013 version of </a:t>
            </a:r>
            <a:r>
              <a:rPr lang="en-US" sz="1200" kern="1200" dirty="0" err="1">
                <a:solidFill>
                  <a:schemeClr val="tx1"/>
                </a:solidFill>
                <a:latin typeface="+mn-lt"/>
                <a:ea typeface="+mn-ea"/>
                <a:cs typeface="+mn-cs"/>
              </a:rPr>
              <a:t>USACC</a:t>
            </a:r>
            <a:r>
              <a:rPr lang="en-US" sz="1200" kern="1200" dirty="0">
                <a:solidFill>
                  <a:schemeClr val="tx1"/>
                </a:solidFill>
                <a:latin typeface="+mn-lt"/>
                <a:ea typeface="+mn-ea"/>
                <a:cs typeface="+mn-cs"/>
              </a:rPr>
              <a:t> form 104-R in .</a:t>
            </a:r>
            <a:r>
              <a:rPr lang="en-US" sz="1200" kern="1200" dirty="0" err="1">
                <a:solidFill>
                  <a:schemeClr val="tx1"/>
                </a:solidFill>
                <a:latin typeface="+mn-lt"/>
                <a:ea typeface="+mn-ea"/>
                <a:cs typeface="+mn-cs"/>
              </a:rPr>
              <a:t>pdf</a:t>
            </a:r>
            <a:r>
              <a:rPr lang="en-US" sz="1200" kern="1200" dirty="0">
                <a:solidFill>
                  <a:schemeClr val="tx1"/>
                </a:solidFill>
                <a:latin typeface="+mn-lt"/>
                <a:ea typeface="+mn-ea"/>
                <a:cs typeface="+mn-cs"/>
              </a:rPr>
              <a:t> format </a:t>
            </a:r>
          </a:p>
          <a:p>
            <a:pPr lvl="0" fontAlgn="base"/>
            <a:r>
              <a:rPr lang="en-US" sz="1200" kern="1200" dirty="0">
                <a:solidFill>
                  <a:schemeClr val="tx1"/>
                </a:solidFill>
                <a:latin typeface="+mn-lt"/>
                <a:ea typeface="+mn-ea"/>
                <a:cs typeface="+mn-cs"/>
              </a:rPr>
              <a:t>University Bulletin (</a:t>
            </a:r>
            <a:r>
              <a:rPr lang="en-US" sz="1200" kern="1200" dirty="0">
                <a:solidFill>
                  <a:schemeClr val="tx1"/>
                </a:solidFill>
                <a:latin typeface="+mn-lt"/>
                <a:ea typeface="+mn-ea"/>
                <a:cs typeface="+mn-cs"/>
                <a:hlinkClick r:id="rId3"/>
              </a:rPr>
              <a:t>http://bulletins.psu.edu/undergrad/</a:t>
            </a:r>
            <a:r>
              <a:rPr lang="en-US" sz="1200" kern="1200" dirty="0">
                <a:solidFill>
                  <a:schemeClr val="tx1"/>
                </a:solidFill>
                <a:latin typeface="+mn-lt"/>
                <a:ea typeface="+mn-ea"/>
                <a:cs typeface="+mn-cs"/>
              </a:rPr>
              <a:t>) </a:t>
            </a:r>
          </a:p>
          <a:p>
            <a:pPr lvl="0" fontAlgn="base"/>
            <a:r>
              <a:rPr lang="en-US" sz="1200" kern="1200" dirty="0">
                <a:solidFill>
                  <a:schemeClr val="tx1"/>
                </a:solidFill>
                <a:latin typeface="+mn-lt"/>
                <a:ea typeface="+mn-ea"/>
                <a:cs typeface="+mn-cs"/>
              </a:rPr>
              <a:t>Penn State Recommended Academic Plan </a:t>
            </a:r>
          </a:p>
          <a:p>
            <a:pPr fontAlgn="base"/>
            <a:r>
              <a:rPr lang="en-US" sz="1200" kern="1200" dirty="0">
                <a:solidFill>
                  <a:schemeClr val="tx1"/>
                </a:solidFill>
                <a:latin typeface="+mn-lt"/>
                <a:ea typeface="+mn-ea"/>
                <a:cs typeface="+mn-cs"/>
              </a:rPr>
              <a:t>May also need: </a:t>
            </a:r>
          </a:p>
          <a:p>
            <a:pPr lvl="0" fontAlgn="base"/>
            <a:r>
              <a:rPr lang="en-US" sz="1200" kern="1200" dirty="0">
                <a:solidFill>
                  <a:schemeClr val="tx1"/>
                </a:solidFill>
                <a:latin typeface="+mn-lt"/>
                <a:ea typeface="+mn-ea"/>
                <a:cs typeface="+mn-cs"/>
              </a:rPr>
              <a:t>Your degree audit, if you have earned credits </a:t>
            </a:r>
          </a:p>
          <a:p>
            <a:pPr fontAlgn="base"/>
            <a:r>
              <a:rPr lang="en-US" sz="1200" kern="1200" dirty="0">
                <a:solidFill>
                  <a:schemeClr val="tx1"/>
                </a:solidFill>
                <a:latin typeface="+mn-lt"/>
                <a:ea typeface="+mn-ea"/>
                <a:cs typeface="+mn-cs"/>
              </a:rPr>
              <a:t>Throughout the Fall 2015 semester, students running certain MAC operating systems could not fill out the 104-R on their computer. They needed to fill out and save the form on a Windows-based computer.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a:t>
            </a:fld>
            <a:endParaRPr lang="en-US"/>
          </a:p>
        </p:txBody>
      </p:sp>
    </p:spTree>
    <p:extLst>
      <p:ext uri="{BB962C8B-B14F-4D97-AF65-F5344CB8AC3E}">
        <p14:creationId xmlns:p14="http://schemas.microsoft.com/office/powerpoint/2010/main" val="324923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Notice that each</a:t>
            </a:r>
            <a:r>
              <a:rPr lang="en-US" baseline="0" dirty="0"/>
              <a:t> semester starts with the ARMY class, then lists the classes from the worksheet. The first semester has ARMY 101, then ENGL 15, PSU 006, PL SC 14, SPAN 001, and HIST 130 like our example academic plan. The remaining semesters are filled out with the classes written down on the recommended academic plan worksheet.</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26</a:t>
            </a:fld>
            <a:endParaRPr lang="en-US"/>
          </a:p>
        </p:txBody>
      </p:sp>
    </p:spTree>
    <p:extLst>
      <p:ext uri="{BB962C8B-B14F-4D97-AF65-F5344CB8AC3E}">
        <p14:creationId xmlns:p14="http://schemas.microsoft.com/office/powerpoint/2010/main" val="231407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last four semesters are recorded on the second page of the 104-R. Later, I will explain why we lay out the semesters on the 104-R as shown on these two pages.</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27</a:t>
            </a:fld>
            <a:endParaRPr lang="en-US"/>
          </a:p>
        </p:txBody>
      </p:sp>
    </p:spTree>
    <p:extLst>
      <p:ext uri="{BB962C8B-B14F-4D97-AF65-F5344CB8AC3E}">
        <p14:creationId xmlns:p14="http://schemas.microsoft.com/office/powerpoint/2010/main" val="3987073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Now we will look at filling out the </a:t>
            </a:r>
            <a:r>
              <a:rPr lang="en-US" sz="1200" kern="1200" dirty="0" err="1">
                <a:solidFill>
                  <a:schemeClr val="tx1"/>
                </a:solidFill>
                <a:latin typeface="+mn-lt"/>
                <a:ea typeface="+mn-ea"/>
                <a:cs typeface="+mn-cs"/>
              </a:rPr>
              <a:t>USACC</a:t>
            </a:r>
            <a:r>
              <a:rPr lang="en-US" sz="1200" kern="1200" dirty="0">
                <a:solidFill>
                  <a:schemeClr val="tx1"/>
                </a:solidFill>
                <a:latin typeface="+mn-lt"/>
                <a:ea typeface="+mn-ea"/>
                <a:cs typeface="+mn-cs"/>
              </a:rPr>
              <a:t> form 104-R itself. This may be a good time to pause the video for one more stretch break. </a:t>
            </a:r>
          </a:p>
          <a:p>
            <a:pPr fontAlgn="base"/>
            <a:r>
              <a:rPr lang="en-US" sz="1200" kern="1200" dirty="0">
                <a:solidFill>
                  <a:schemeClr val="tx1"/>
                </a:solidFill>
                <a:latin typeface="+mn-lt"/>
                <a:ea typeface="+mn-ea"/>
                <a:cs typeface="+mn-cs"/>
              </a:rPr>
              <a:t>[</a:t>
            </a:r>
            <a:r>
              <a:rPr lang="en-US" sz="1200" u="sng" kern="1200" dirty="0">
                <a:solidFill>
                  <a:schemeClr val="tx1"/>
                </a:solidFill>
                <a:latin typeface="+mn-lt"/>
                <a:ea typeface="+mn-ea"/>
                <a:cs typeface="+mn-cs"/>
              </a:rPr>
              <a:t>OPTION: SWITCH SCREENS TO A WEB BROWSER AND GET A COPY</a:t>
            </a:r>
            <a:r>
              <a:rPr lang="en-US" sz="1200" kern="1200" dirty="0">
                <a:solidFill>
                  <a:schemeClr val="tx1"/>
                </a:solidFill>
                <a:latin typeface="+mn-lt"/>
                <a:ea typeface="+mn-ea"/>
                <a:cs typeface="+mn-cs"/>
              </a:rPr>
              <a: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You can download a blank copy from the Penn State Army ROTC website at army.psu.edu and click Resources/Information, then click on Cadet Resources.</a:t>
            </a:r>
          </a:p>
          <a:p>
            <a:pPr fontAlgn="base"/>
            <a:r>
              <a:rPr lang="en-US" sz="1200" kern="1200" dirty="0">
                <a:solidFill>
                  <a:schemeClr val="tx1"/>
                </a:solidFill>
                <a:latin typeface="+mn-lt"/>
                <a:ea typeface="+mn-ea"/>
                <a:cs typeface="+mn-cs"/>
              </a:rPr>
              <a:t>Please note that you must save (download) the file to your computer hard drive, then open it with Adobe Reader. If you try to open it in your web browser, you may get a error or warning saying; “Please wait…”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28</a:t>
            </a:fld>
            <a:endParaRPr lang="en-US"/>
          </a:p>
        </p:txBody>
      </p:sp>
    </p:spTree>
    <p:extLst>
      <p:ext uri="{BB962C8B-B14F-4D97-AF65-F5344CB8AC3E}">
        <p14:creationId xmlns:p14="http://schemas.microsoft.com/office/powerpoint/2010/main" val="56420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will go over several</a:t>
            </a:r>
            <a:r>
              <a:rPr lang="en-US" baseline="0" dirty="0"/>
              <a:t> of these boxes in the following slides. The 104-R is a living document, meaning that you will update it at least once a semester. For each semester, you will put the semester and year, like Fall 2016, in the Term block, then your semester grade point average (or GPA) in </a:t>
            </a:r>
            <a:r>
              <a:rPr lang="en-US" baseline="0" dirty="0" err="1"/>
              <a:t>Curr</a:t>
            </a:r>
            <a:r>
              <a:rPr lang="en-US" baseline="0" dirty="0"/>
              <a:t> GPA and your cumulative GPA where it is marked CUM or </a:t>
            </a:r>
            <a:r>
              <a:rPr lang="en-US" baseline="0" dirty="0" err="1"/>
              <a:t>CGPA</a:t>
            </a:r>
            <a:r>
              <a:rPr lang="en-US" baseline="0" dirty="0"/>
              <a:t>. Leave block 8 blank. Make sure the form version is September 2013 or later.</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29</a:t>
            </a:fld>
            <a:endParaRPr lang="en-US"/>
          </a:p>
        </p:txBody>
      </p:sp>
    </p:spTree>
    <p:extLst>
      <p:ext uri="{BB962C8B-B14F-4D97-AF65-F5344CB8AC3E}">
        <p14:creationId xmlns:p14="http://schemas.microsoft.com/office/powerpoint/2010/main" val="3007848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Block 1 is simply</a:t>
            </a:r>
            <a:r>
              <a:rPr lang="en-US" baseline="0" dirty="0"/>
              <a:t> your name: last name, first name and middle initial.</a:t>
            </a:r>
            <a:br>
              <a:rPr lang="en-US" baseline="0" dirty="0"/>
            </a:br>
            <a:r>
              <a:rPr lang="en-US" baseline="0" dirty="0"/>
              <a:t>Block 2 is the name of your major. If your major has options, put a shortened name of it in parenthesis </a:t>
            </a:r>
          </a:p>
          <a:p>
            <a:r>
              <a:rPr lang="en-US" baseline="0" dirty="0"/>
              <a:t>Block 2a is the CIP code. Every school has assigned a CIP code to each major. Leave blank unless your instructor or the recruiting operations office provides that information.</a:t>
            </a:r>
          </a:p>
          <a:p>
            <a:r>
              <a:rPr lang="en-US" dirty="0"/>
              <a:t>Block</a:t>
            </a:r>
            <a:r>
              <a:rPr lang="en-US" baseline="0" dirty="0"/>
              <a:t> 3 is the date you updated the form. Keep this current to ensure that you are working with your most current version.</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30</a:t>
            </a:fld>
            <a:endParaRPr lang="en-US" dirty="0"/>
          </a:p>
        </p:txBody>
      </p:sp>
    </p:spTree>
    <p:extLst>
      <p:ext uri="{BB962C8B-B14F-4D97-AF65-F5344CB8AC3E}">
        <p14:creationId xmlns:p14="http://schemas.microsoft.com/office/powerpoint/2010/main" val="390270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 for University Park Cadets. </a:t>
            </a:r>
          </a:p>
          <a:p>
            <a:r>
              <a:rPr lang="en-US" dirty="0"/>
              <a:t>Altoona Cadets will use “Penn State Altoona” for the Academic School and check “Extension Center” in 4a. </a:t>
            </a:r>
          </a:p>
          <a:p>
            <a:r>
              <a:rPr lang="en-US" dirty="0"/>
              <a:t>Blocks 4b. and 4c. will be the same for UP and Altoona Cadets.</a:t>
            </a:r>
          </a:p>
        </p:txBody>
      </p:sp>
      <p:sp>
        <p:nvSpPr>
          <p:cNvPr id="4" name="Slide Number Placeholder 3"/>
          <p:cNvSpPr>
            <a:spLocks noGrp="1"/>
          </p:cNvSpPr>
          <p:nvPr>
            <p:ph type="sldNum" sz="quarter" idx="10"/>
          </p:nvPr>
        </p:nvSpPr>
        <p:spPr/>
        <p:txBody>
          <a:bodyPr/>
          <a:lstStyle/>
          <a:p>
            <a:fld id="{7581A61A-398A-456D-BACE-049F1AB0451B}" type="slidenum">
              <a:rPr lang="en-US" smtClean="0"/>
              <a:pPr/>
              <a:t>31</a:t>
            </a:fld>
            <a:endParaRPr lang="en-US"/>
          </a:p>
        </p:txBody>
      </p:sp>
    </p:spTree>
    <p:extLst>
      <p:ext uri="{BB962C8B-B14F-4D97-AF65-F5344CB8AC3E}">
        <p14:creationId xmlns:p14="http://schemas.microsoft.com/office/powerpoint/2010/main" val="2480122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Block</a:t>
            </a:r>
            <a:r>
              <a:rPr lang="en-US" baseline="0" dirty="0"/>
              <a:t> 5 is the most critical portion of this form. Listen closely. The information here will determine how many semesters you have to complete your degree and ROTC requirements. This will affect the number of semesters that an ROTC scholarship will cover. I recommend that incoming Cadets wait until after contracting to apply AP credit and transfer credits to their Penn State degree.</a:t>
            </a:r>
          </a:p>
          <a:p>
            <a:r>
              <a:rPr lang="en-US" baseline="0" dirty="0"/>
              <a:t>Penn State Cadets need the top part of block 5 to say “Semester”.</a:t>
            </a:r>
          </a:p>
          <a:p>
            <a:r>
              <a:rPr lang="en-US" baseline="0" dirty="0"/>
              <a:t>5a. is the number of credits needed to earn your degree. You can look this up on the bulletin under Baccalaureate Programs then your degree. The minimum number of credits is listed in the degree description. Penn State requires 120 or more credits for a Baccalaureate degree.</a:t>
            </a:r>
          </a:p>
          <a:p>
            <a:r>
              <a:rPr lang="en-US" baseline="0" dirty="0"/>
              <a:t>5a(1) is the number of ROTC credits that do not count. All eight ARMY classes total 20 credits. Subtract the number of elective hours from 20. If you find that you are authorized 9 semesters, subtract elective hours from 23 </a:t>
            </a:r>
            <a:r>
              <a:rPr lang="en-US" sz="1200" b="0" i="0" kern="1200" dirty="0">
                <a:solidFill>
                  <a:schemeClr val="tx1"/>
                </a:solidFill>
                <a:latin typeface="+mn-lt"/>
                <a:ea typeface="+mn-ea"/>
                <a:cs typeface="+mn-cs"/>
              </a:rPr>
              <a:t>because you will take an additional ARMY class in that 9th semester</a:t>
            </a:r>
            <a:r>
              <a:rPr lang="en-US" baseline="0" dirty="0"/>
              <a:t>. All engineering majors except Nuclear Engineering can count 6 ROTC credits and are authorized 9 semesters, so these Cadets will have 17 in 5a(1). If you followed the earlier process of using the recommended academic plan to determine your classes. you should know how many ROTC hours that you used for your electives.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5b. is the number of credits completed at a Penn State campus and THAT COUNT TOWARD your degree. After your first semester, include credits that count to your degree plus the total ROTC credits in 5b. Do not include remedial classes to qualify for required classes. For example, if you need to take Plane Trigonometry or Geometry before you can take your required Calculus I and Calculus II class, do not include the Trig or Geometry credits. Do not include your AP and transfer credits in 5b.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5c. is the total of your AP and transfer credits that you transferred in and that COUNT toward your degree. The biggest mistake Cadets make in this block is that they put their AP and transfer credits in both 5b and 5c. That inappropriately double counts those credits and calculates the wrong number of authorized semesters.</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32</a:t>
            </a:fld>
            <a:endParaRPr lang="en-US"/>
          </a:p>
        </p:txBody>
      </p:sp>
    </p:spTree>
    <p:extLst>
      <p:ext uri="{BB962C8B-B14F-4D97-AF65-F5344CB8AC3E}">
        <p14:creationId xmlns:p14="http://schemas.microsoft.com/office/powerpoint/2010/main" val="178711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dirty="0">
                <a:solidFill>
                  <a:prstClr val="black"/>
                </a:solidFill>
              </a:rPr>
              <a:t>GPA</a:t>
            </a:r>
            <a:r>
              <a:rPr lang="en-US" sz="1200" dirty="0">
                <a:solidFill>
                  <a:prstClr val="black"/>
                </a:solidFill>
              </a:rPr>
              <a:t> – Filled in each term. </a:t>
            </a:r>
            <a:r>
              <a:rPr lang="en-US" sz="1200" dirty="0" err="1">
                <a:solidFill>
                  <a:prstClr val="black"/>
                </a:solidFill>
              </a:rPr>
              <a:t>Curr</a:t>
            </a:r>
            <a:r>
              <a:rPr lang="en-US" sz="1200" dirty="0">
                <a:solidFill>
                  <a:prstClr val="black"/>
                </a:solidFill>
              </a:rPr>
              <a:t> GPA is your semester GPA; CUM or CGPA is your Cumulative GPA.</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33</a:t>
            </a:fld>
            <a:endParaRPr lang="en-US"/>
          </a:p>
        </p:txBody>
      </p:sp>
    </p:spTree>
    <p:extLst>
      <p:ext uri="{BB962C8B-B14F-4D97-AF65-F5344CB8AC3E}">
        <p14:creationId xmlns:p14="http://schemas.microsoft.com/office/powerpoint/2010/main" val="2480122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Semesters should be laid out chronologically, from left to right; each row represent one SCHOOL year; the three boxes represent Fall, Spring and Summer semesters; ONLY Penn State courses are included on the plan (no transfer or AP credits). </a:t>
            </a:r>
          </a:p>
          <a:p>
            <a:pPr fontAlgn="base"/>
            <a:r>
              <a:rPr lang="en-US" sz="1200" kern="1200" dirty="0">
                <a:solidFill>
                  <a:schemeClr val="tx1"/>
                </a:solidFill>
                <a:latin typeface="+mn-lt"/>
                <a:ea typeface="+mn-ea"/>
                <a:cs typeface="+mn-cs"/>
              </a:rPr>
              <a:t>Take the classes that you selected on your Recommended Academic Plan worksheet and place them in the appropriate semesters on the 104-R.  </a:t>
            </a:r>
          </a:p>
          <a:p>
            <a:r>
              <a:rPr lang="en-US" dirty="0"/>
              <a:t>Even if you plan to take summer classes at your own expense, you cannot project any future summer classes except required internships (like SRA majors for</a:t>
            </a:r>
            <a:r>
              <a:rPr lang="en-US" baseline="0" dirty="0"/>
              <a:t> example). Leave this space open so if you take a summer class, you can modify your 104-R without rewriting the whole plan. </a:t>
            </a:r>
            <a:r>
              <a:rPr lang="en-US" sz="1200" kern="1200" dirty="0">
                <a:solidFill>
                  <a:schemeClr val="tx1"/>
                </a:solidFill>
                <a:latin typeface="+mn-lt"/>
                <a:ea typeface="+mn-ea"/>
                <a:cs typeface="+mn-cs"/>
              </a:rPr>
              <a:t>On this form, you can only copy one cell at a time.</a:t>
            </a:r>
            <a:endParaRPr lang="en-US" dirty="0"/>
          </a:p>
        </p:txBody>
      </p:sp>
      <p:sp>
        <p:nvSpPr>
          <p:cNvPr id="4" name="Slide Number Placeholder 3"/>
          <p:cNvSpPr>
            <a:spLocks noGrp="1"/>
          </p:cNvSpPr>
          <p:nvPr>
            <p:ph type="sldNum" sz="quarter" idx="10"/>
          </p:nvPr>
        </p:nvSpPr>
        <p:spPr/>
        <p:txBody>
          <a:bodyPr/>
          <a:lstStyle/>
          <a:p>
            <a:fld id="{F3FEDD2C-D4D0-4239-94F4-79E029815C75}" type="slidenum">
              <a:rPr lang="en-US" smtClean="0"/>
              <a:pPr/>
              <a:t>34</a:t>
            </a:fld>
            <a:endParaRPr lang="en-US" dirty="0"/>
          </a:p>
        </p:txBody>
      </p:sp>
    </p:spTree>
    <p:extLst>
      <p:ext uri="{BB962C8B-B14F-4D97-AF65-F5344CB8AC3E}">
        <p14:creationId xmlns:p14="http://schemas.microsoft.com/office/powerpoint/2010/main" val="128784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fontAlgn="base"/>
            <a:r>
              <a:rPr lang="en-US" sz="1200" kern="1200" dirty="0">
                <a:solidFill>
                  <a:schemeClr val="tx1"/>
                </a:solidFill>
                <a:latin typeface="+mn-lt"/>
                <a:ea typeface="+mn-ea"/>
                <a:cs typeface="+mn-cs"/>
              </a:rPr>
              <a:t>In each of the paragraphs (semesters) in block 7, enter Fall, Spring, or Summer in Term. For the year, put year in two-digit or four digit format. 7a will only properly show a two-digit year.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Under number (</a:t>
            </a:r>
            <a:r>
              <a:rPr lang="en-US" sz="1200" b="1" u="sng" kern="1200" dirty="0">
                <a:solidFill>
                  <a:schemeClr val="tx1"/>
                </a:solidFill>
                <a:latin typeface="+mn-lt"/>
                <a:ea typeface="+mn-ea"/>
                <a:cs typeface="+mn-cs"/>
              </a:rPr>
              <a:t>No.</a:t>
            </a:r>
            <a:r>
              <a:rPr lang="en-US" sz="1200" kern="1200" dirty="0">
                <a:solidFill>
                  <a:schemeClr val="tx1"/>
                </a:solidFill>
                <a:latin typeface="+mn-lt"/>
                <a:ea typeface="+mn-ea"/>
                <a:cs typeface="+mn-cs"/>
              </a:rPr>
              <a:t>) enter the PSU Course Number (ex. </a:t>
            </a:r>
            <a:r>
              <a:rPr lang="en-US" sz="1200" kern="1200" dirty="0" err="1">
                <a:solidFill>
                  <a:schemeClr val="tx1"/>
                </a:solidFill>
                <a:latin typeface="+mn-lt"/>
                <a:ea typeface="+mn-ea"/>
                <a:cs typeface="+mn-cs"/>
              </a:rPr>
              <a:t>PLSC</a:t>
            </a:r>
            <a:r>
              <a:rPr lang="en-US" sz="1200" kern="1200" dirty="0">
                <a:solidFill>
                  <a:schemeClr val="tx1"/>
                </a:solidFill>
                <a:latin typeface="+mn-lt"/>
                <a:ea typeface="+mn-ea"/>
                <a:cs typeface="+mn-cs"/>
              </a:rPr>
              <a:t> 014). Ensure that the entire alpha-numeric can be read (if necessary, remove spaces and capitalize only the first letter, e.g. Geosc002). </a:t>
            </a:r>
          </a:p>
          <a:p>
            <a:pPr fontAlgn="base"/>
            <a:r>
              <a:rPr lang="en-US" sz="1200" b="1" u="sng" kern="1200" dirty="0">
                <a:solidFill>
                  <a:schemeClr val="tx1"/>
                </a:solidFill>
                <a:latin typeface="+mn-lt"/>
                <a:ea typeface="+mn-ea"/>
                <a:cs typeface="+mn-cs"/>
              </a:rPr>
              <a:t>Course Title</a:t>
            </a:r>
            <a:r>
              <a:rPr lang="en-US" sz="1200" kern="1200" dirty="0">
                <a:solidFill>
                  <a:schemeClr val="tx1"/>
                </a:solidFill>
                <a:latin typeface="+mn-lt"/>
                <a:ea typeface="+mn-ea"/>
                <a:cs typeface="+mn-cs"/>
              </a:rPr>
              <a:t> – Enter the PSU Course Title. If the course satisfies a General Education, BA requirement, diversity requirement or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indicate it before the course title (see example – </a:t>
            </a:r>
            <a:r>
              <a:rPr lang="en-US" sz="1200" kern="1200" dirty="0" err="1">
                <a:solidFill>
                  <a:schemeClr val="tx1"/>
                </a:solidFill>
                <a:latin typeface="+mn-lt"/>
                <a:ea typeface="+mn-ea"/>
                <a:cs typeface="+mn-cs"/>
              </a:rPr>
              <a:t>ENLG</a:t>
            </a:r>
            <a:r>
              <a:rPr lang="en-US" sz="1200" kern="1200" dirty="0">
                <a:solidFill>
                  <a:schemeClr val="tx1"/>
                </a:solidFill>
                <a:latin typeface="+mn-lt"/>
                <a:ea typeface="+mn-ea"/>
                <a:cs typeface="+mn-cs"/>
              </a:rPr>
              <a:t> 15 is a </a:t>
            </a:r>
            <a:r>
              <a:rPr lang="en-US" sz="1200" kern="1200" dirty="0" err="1">
                <a:solidFill>
                  <a:schemeClr val="tx1"/>
                </a:solidFill>
                <a:latin typeface="+mn-lt"/>
                <a:ea typeface="+mn-ea"/>
                <a:cs typeface="+mn-cs"/>
              </a:rPr>
              <a:t>GWS</a:t>
            </a:r>
            <a:r>
              <a:rPr lang="en-US" sz="1200" kern="1200" dirty="0">
                <a:solidFill>
                  <a:schemeClr val="tx1"/>
                </a:solidFill>
                <a:latin typeface="+mn-lt"/>
                <a:ea typeface="+mn-ea"/>
                <a:cs typeface="+mn-cs"/>
              </a:rPr>
              <a:t>, PL SC 014 is an IL for this plan, SPAN001 is a BA class, and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130 can count for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US and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Only mark the classes that you plan to take met the Gen Ed, BA, diversity or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For example, a biology major will take over 20 credits of classes that are classified as general education in Natural Sciences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courses, but only the first 9 credits will count as gen eds. Only one class needs to be marked as your military history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course. Only one course can include the US or IL diversity designation although that course can also count for a gen </a:t>
            </a:r>
            <a:r>
              <a:rPr lang="en-US" sz="1200" kern="1200" dirty="0" err="1">
                <a:solidFill>
                  <a:schemeClr val="tx1"/>
                </a:solidFill>
                <a:latin typeface="+mn-lt"/>
                <a:ea typeface="+mn-ea"/>
                <a:cs typeface="+mn-cs"/>
              </a:rPr>
              <a:t>ed</a:t>
            </a:r>
            <a:r>
              <a:rPr lang="en-US" sz="1200" kern="1200" dirty="0">
                <a:solidFill>
                  <a:schemeClr val="tx1"/>
                </a:solidFill>
                <a:latin typeface="+mn-lt"/>
                <a:ea typeface="+mn-ea"/>
                <a:cs typeface="+mn-cs"/>
              </a:rPr>
              <a:t> or BA (except BA: other cultures)</a:t>
            </a:r>
          </a:p>
          <a:p>
            <a:pPr fontAlgn="base"/>
            <a:r>
              <a:rPr lang="en-US" sz="1200" kern="1200" dirty="0">
                <a:solidFill>
                  <a:schemeClr val="tx1"/>
                </a:solidFill>
                <a:latin typeface="+mn-lt"/>
                <a:ea typeface="+mn-ea"/>
                <a:cs typeface="+mn-cs"/>
              </a:rPr>
              <a:t>The form cannot have any ‘placeholders’ like “400-level PL SC”;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or GS course”; if you followed the recommended academic plan technique, you should have selected a class that meets each requirement.</a:t>
            </a:r>
          </a:p>
          <a:p>
            <a:pPr fontAlgn="base"/>
            <a:r>
              <a:rPr lang="en-US" sz="1200" u="sng" kern="1200" dirty="0">
                <a:solidFill>
                  <a:schemeClr val="tx1"/>
                </a:solidFill>
                <a:latin typeface="+mn-lt"/>
                <a:ea typeface="+mn-ea"/>
                <a:cs typeface="+mn-cs"/>
              </a:rPr>
              <a:t>Hrs.</a:t>
            </a:r>
            <a:r>
              <a:rPr lang="en-US" sz="1200" kern="1200" dirty="0">
                <a:solidFill>
                  <a:schemeClr val="tx1"/>
                </a:solidFill>
                <a:latin typeface="+mn-lt"/>
                <a:ea typeface="+mn-ea"/>
                <a:cs typeface="+mn-cs"/>
              </a:rPr>
              <a:t> – PSU Scheduled Course Hours</a:t>
            </a:r>
          </a:p>
          <a:p>
            <a:pPr fontAlgn="base"/>
            <a:r>
              <a:rPr lang="en-US" sz="1200" u="sng" kern="1200" dirty="0" err="1">
                <a:solidFill>
                  <a:schemeClr val="tx1"/>
                </a:solidFill>
                <a:latin typeface="+mn-lt"/>
                <a:ea typeface="+mn-ea"/>
                <a:cs typeface="+mn-cs"/>
              </a:rPr>
              <a:t>Cts</a:t>
            </a:r>
            <a:r>
              <a:rPr lang="en-US" sz="1200" kern="1200" dirty="0">
                <a:solidFill>
                  <a:schemeClr val="tx1"/>
                </a:solidFill>
                <a:latin typeface="+mn-lt"/>
                <a:ea typeface="+mn-ea"/>
                <a:cs typeface="+mn-cs"/>
              </a:rPr>
              <a:t>. –Hours that Count Toward Degree; while typically the same as the number of Hours, not all classes count for your degree or only some of the credits will count for your degree. Please note that the cells on the first page will round up classes that include a half credit. In other words, when you type in 1.5 the form will show “2” but the form uses 1.5 to add up the hours and credits that count. Type in the correct number and do not worry about the number displayed in that cell.</a:t>
            </a:r>
          </a:p>
          <a:p>
            <a:pPr fontAlgn="base"/>
            <a:r>
              <a:rPr lang="en-US" sz="1200" u="sng" kern="1200" dirty="0" err="1">
                <a:solidFill>
                  <a:schemeClr val="tx1"/>
                </a:solidFill>
                <a:latin typeface="+mn-lt"/>
                <a:ea typeface="+mn-ea"/>
                <a:cs typeface="+mn-cs"/>
              </a:rPr>
              <a:t>Grd</a:t>
            </a:r>
            <a:r>
              <a:rPr lang="en-US" sz="1200" kern="1200" dirty="0">
                <a:solidFill>
                  <a:schemeClr val="tx1"/>
                </a:solidFill>
                <a:latin typeface="+mn-lt"/>
                <a:ea typeface="+mn-ea"/>
                <a:cs typeface="+mn-cs"/>
              </a:rPr>
              <a:t>. –Grade; fill in with the letter grade earned (A, B+, etc.).</a:t>
            </a:r>
          </a:p>
          <a:p>
            <a:pPr fontAlgn="base"/>
            <a:r>
              <a:rPr lang="en-US" sz="1200" kern="1200" dirty="0">
                <a:solidFill>
                  <a:schemeClr val="tx1"/>
                </a:solidFill>
                <a:latin typeface="+mn-lt"/>
                <a:ea typeface="+mn-ea"/>
                <a:cs typeface="+mn-cs"/>
              </a:rPr>
              <a:t>When you are done, the total number of Hrs. (plus transfer credits in block 5c) should equal the number in 5a(2).</a:t>
            </a:r>
          </a:p>
          <a:p>
            <a:pPr fontAlgn="base"/>
            <a:r>
              <a:rPr lang="en-US" sz="1200" kern="1200" dirty="0">
                <a:solidFill>
                  <a:schemeClr val="tx1"/>
                </a:solidFill>
                <a:latin typeface="+mn-lt"/>
                <a:ea typeface="+mn-ea"/>
                <a:cs typeface="+mn-cs"/>
              </a:rPr>
              <a:t>The total number of </a:t>
            </a:r>
            <a:r>
              <a:rPr lang="en-US" sz="1200" kern="1200" dirty="0" err="1">
                <a:solidFill>
                  <a:schemeClr val="tx1"/>
                </a:solidFill>
                <a:latin typeface="+mn-lt"/>
                <a:ea typeface="+mn-ea"/>
                <a:cs typeface="+mn-cs"/>
              </a:rPr>
              <a:t>Cts</a:t>
            </a:r>
            <a:r>
              <a:rPr lang="en-US" sz="1200" kern="1200" dirty="0">
                <a:solidFill>
                  <a:schemeClr val="tx1"/>
                </a:solidFill>
                <a:latin typeface="+mn-lt"/>
                <a:ea typeface="+mn-ea"/>
                <a:cs typeface="+mn-cs"/>
              </a:rPr>
              <a:t>. (plus transfer credits in block 5c) should equal the number in 5a.</a:t>
            </a:r>
          </a:p>
          <a:p>
            <a:pPr fontAlgn="base"/>
            <a:r>
              <a:rPr lang="en-US" sz="1200" kern="1200" dirty="0">
                <a:solidFill>
                  <a:schemeClr val="tx1"/>
                </a:solidFill>
                <a:latin typeface="+mn-lt"/>
                <a:ea typeface="+mn-ea"/>
                <a:cs typeface="+mn-cs"/>
              </a:rPr>
              <a:t>If you planned classes total one or two credits more than the number in 5a or 5a(2), that is OK. If your planned classes total three or more credit beyond the number in 5a or 5a(2), then you likely have an extra class or two that you do not need. However, if you used the recommended academic plan technique, you should have right number or be over by just one or two credits.</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35</a:t>
            </a:fld>
            <a:endParaRPr lang="en-US"/>
          </a:p>
        </p:txBody>
      </p:sp>
    </p:spTree>
    <p:extLst>
      <p:ext uri="{BB962C8B-B14F-4D97-AF65-F5344CB8AC3E}">
        <p14:creationId xmlns:p14="http://schemas.microsoft.com/office/powerpoint/2010/main" val="19849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 one major is authorized. The only time that you</a:t>
            </a:r>
            <a:r>
              <a:rPr lang="en-US" baseline="0" dirty="0"/>
              <a:t> can include a minor on the 104-R is when a minor is required for your major. I will show you how to include the Military Studies minor later.</a:t>
            </a:r>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Once you get to paragraph 7 of the 104-R, use the academic plan with you class choices to complete the 104-R.</a:t>
            </a:r>
          </a:p>
          <a:p>
            <a:pPr fontAlgn="base"/>
            <a:r>
              <a:rPr lang="en-US" sz="1200" kern="1200" dirty="0">
                <a:solidFill>
                  <a:schemeClr val="tx1"/>
                </a:solidFill>
                <a:latin typeface="+mn-lt"/>
                <a:ea typeface="+mn-ea"/>
                <a:cs typeface="+mn-cs"/>
              </a:rPr>
              <a:t>The first class each semester should be your ARMY class (so you do not forget it).</a:t>
            </a:r>
          </a:p>
          <a:p>
            <a:pPr fontAlgn="base"/>
            <a:r>
              <a:rPr lang="en-US" sz="1200" kern="1200" dirty="0">
                <a:solidFill>
                  <a:schemeClr val="tx1"/>
                </a:solidFill>
                <a:latin typeface="+mn-lt"/>
                <a:ea typeface="+mn-ea"/>
                <a:cs typeface="+mn-cs"/>
              </a:rPr>
              <a:t>For the first semester for someone using this example worksheet, they would enter ARMY 101 then simply enter the first semester classes (ENGL 15, PSU 006, PLSC 14, SPAN 001, HIST 130).</a:t>
            </a:r>
          </a:p>
          <a:p>
            <a:pPr fontAlgn="base"/>
            <a:r>
              <a:rPr lang="en-US" sz="1200" kern="1200" dirty="0">
                <a:solidFill>
                  <a:schemeClr val="tx1"/>
                </a:solidFill>
                <a:latin typeface="+mn-lt"/>
                <a:ea typeface="+mn-ea"/>
                <a:cs typeface="+mn-cs"/>
              </a:rPr>
              <a:t>The second semester would begin with ARMY 102 followed by:</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PL SC 020,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PSYCH 100,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SPAN 002,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BIOL 011,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MATH 021.</a:t>
            </a:r>
          </a:p>
          <a:p>
            <a:pPr fontAlgn="base"/>
            <a:r>
              <a:rPr lang="en-US" sz="1200" kern="1200" dirty="0">
                <a:solidFill>
                  <a:schemeClr val="tx1"/>
                </a:solidFill>
                <a:latin typeface="+mn-lt"/>
                <a:ea typeface="+mn-ea"/>
                <a:cs typeface="+mn-cs"/>
              </a:rPr>
              <a:t>Continue to fill in the remaining semesters on the 104-R with the ARMY class and the classes from the worksheet.</a:t>
            </a:r>
          </a:p>
          <a:p>
            <a:pPr fontAlgn="base"/>
            <a:r>
              <a:rPr lang="en-US" sz="1200" kern="1200" dirty="0">
                <a:solidFill>
                  <a:schemeClr val="tx1"/>
                </a:solidFill>
                <a:latin typeface="+mn-lt"/>
                <a:ea typeface="+mn-ea"/>
                <a:cs typeface="+mn-cs"/>
              </a:rPr>
              <a:t>The next few slides show the 104-R based on this example worksheet.</a:t>
            </a:r>
          </a:p>
        </p:txBody>
      </p:sp>
      <p:sp>
        <p:nvSpPr>
          <p:cNvPr id="4" name="Slide Number Placeholder 3"/>
          <p:cNvSpPr>
            <a:spLocks noGrp="1"/>
          </p:cNvSpPr>
          <p:nvPr>
            <p:ph type="sldNum" sz="quarter" idx="10"/>
          </p:nvPr>
        </p:nvSpPr>
        <p:spPr/>
        <p:txBody>
          <a:bodyPr/>
          <a:lstStyle/>
          <a:p>
            <a:fld id="{7581A61A-398A-456D-BACE-049F1AB0451B}" type="slidenum">
              <a:rPr lang="en-US" smtClean="0"/>
              <a:pPr/>
              <a:t>36</a:t>
            </a:fld>
            <a:endParaRPr lang="en-US"/>
          </a:p>
        </p:txBody>
      </p:sp>
    </p:spTree>
    <p:extLst>
      <p:ext uri="{BB962C8B-B14F-4D97-AF65-F5344CB8AC3E}">
        <p14:creationId xmlns:p14="http://schemas.microsoft.com/office/powerpoint/2010/main" val="3177118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Notice all the administrative information for blocks 1 thru 5 are completed.</a:t>
            </a:r>
          </a:p>
          <a:p>
            <a:pPr fontAlgn="base"/>
            <a:r>
              <a:rPr lang="en-US" sz="1200" kern="1200" dirty="0">
                <a:solidFill>
                  <a:schemeClr val="tx1"/>
                </a:solidFill>
                <a:latin typeface="+mn-lt"/>
                <a:ea typeface="+mn-ea"/>
                <a:cs typeface="+mn-cs"/>
              </a:rPr>
              <a:t>The first four semesters are on this page with nothing planned for the summer session.</a:t>
            </a:r>
          </a:p>
          <a:p>
            <a:pPr fontAlgn="base"/>
            <a:r>
              <a:rPr lang="en-US" sz="1200" kern="1200" dirty="0">
                <a:solidFill>
                  <a:schemeClr val="tx1"/>
                </a:solidFill>
                <a:latin typeface="+mn-lt"/>
                <a:ea typeface="+mn-ea"/>
                <a:cs typeface="+mn-cs"/>
              </a:rPr>
              <a:t>Notice how the Gen </a:t>
            </a:r>
            <a:r>
              <a:rPr lang="en-US" sz="1200" kern="1200" dirty="0" err="1">
                <a:solidFill>
                  <a:schemeClr val="tx1"/>
                </a:solidFill>
                <a:latin typeface="+mn-lt"/>
                <a:ea typeface="+mn-ea"/>
                <a:cs typeface="+mn-cs"/>
              </a:rPr>
              <a:t>eds</a:t>
            </a:r>
            <a:r>
              <a:rPr lang="en-US" sz="1200" kern="1200" dirty="0">
                <a:solidFill>
                  <a:schemeClr val="tx1"/>
                </a:solidFill>
                <a:latin typeface="+mn-lt"/>
                <a:ea typeface="+mn-ea"/>
                <a:cs typeface="+mn-cs"/>
              </a:rPr>
              <a:t>, BA, diversity, and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courses are marked. All course numbers are visible. As long as the complete course number is legible, the course title can run a little long like PHIL 001 in the Fall 2016 semester.</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37</a:t>
            </a:fld>
            <a:endParaRPr lang="en-US"/>
          </a:p>
        </p:txBody>
      </p:sp>
    </p:spTree>
    <p:extLst>
      <p:ext uri="{BB962C8B-B14F-4D97-AF65-F5344CB8AC3E}">
        <p14:creationId xmlns:p14="http://schemas.microsoft.com/office/powerpoint/2010/main" val="3220610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dirty="0"/>
          </a:p>
        </p:txBody>
      </p:sp>
      <p:sp>
        <p:nvSpPr>
          <p:cNvPr id="4" name="Slide Number Placeholder 3"/>
          <p:cNvSpPr>
            <a:spLocks noGrp="1"/>
          </p:cNvSpPr>
          <p:nvPr>
            <p:ph type="sldNum" sz="quarter" idx="10"/>
          </p:nvPr>
        </p:nvSpPr>
        <p:spPr/>
        <p:txBody>
          <a:bodyPr/>
          <a:lstStyle/>
          <a:p>
            <a:fld id="{F3FEDD2C-D4D0-4239-94F4-79E029815C75}" type="slidenum">
              <a:rPr lang="en-US" smtClean="0"/>
              <a:pPr/>
              <a:t>38</a:t>
            </a:fld>
            <a:endParaRPr lang="en-US" dirty="0"/>
          </a:p>
        </p:txBody>
      </p:sp>
    </p:spTree>
    <p:extLst>
      <p:ext uri="{BB962C8B-B14F-4D97-AF65-F5344CB8AC3E}">
        <p14:creationId xmlns:p14="http://schemas.microsoft.com/office/powerpoint/2010/main" val="128784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On the bottom of page 2, additional degree information goes into block 9. Mark the “Yes block; add your degree type and name; and add your expected graduation date (month and year).</a:t>
            </a:r>
          </a:p>
          <a:p>
            <a:pPr fontAlgn="base"/>
            <a:r>
              <a:rPr lang="en-US" sz="1200" kern="1200" dirty="0">
                <a:solidFill>
                  <a:schemeClr val="tx1"/>
                </a:solidFill>
                <a:latin typeface="+mn-lt"/>
                <a:ea typeface="+mn-ea"/>
                <a:cs typeface="+mn-cs"/>
              </a:rPr>
              <a:t>When you advisor approves your 104-R, you sign block 10 and enter the date that your advisor signs the form in block 11.</a:t>
            </a:r>
          </a:p>
          <a:p>
            <a:pPr fontAlgn="base"/>
            <a:r>
              <a:rPr lang="en-US" sz="1200" kern="1200" dirty="0">
                <a:solidFill>
                  <a:schemeClr val="tx1"/>
                </a:solidFill>
                <a:latin typeface="+mn-lt"/>
                <a:ea typeface="+mn-ea"/>
                <a:cs typeface="+mn-cs"/>
              </a:rPr>
              <a:t>When your advisor approves your 104-R, the advisor signs block 12 and enters the date in block 13. Your advisor is considered an institution certifying official.</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39</a:t>
            </a:fld>
            <a:endParaRPr lang="en-US"/>
          </a:p>
        </p:txBody>
      </p:sp>
    </p:spTree>
    <p:extLst>
      <p:ext uri="{BB962C8B-B14F-4D97-AF65-F5344CB8AC3E}">
        <p14:creationId xmlns:p14="http://schemas.microsoft.com/office/powerpoint/2010/main" val="3929850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Going back to our example, the classes for the last four semesters are entered on page 2 and block 9 is completed.</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40</a:t>
            </a:fld>
            <a:endParaRPr lang="en-US"/>
          </a:p>
        </p:txBody>
      </p:sp>
    </p:spTree>
    <p:extLst>
      <p:ext uri="{BB962C8B-B14F-4D97-AF65-F5344CB8AC3E}">
        <p14:creationId xmlns:p14="http://schemas.microsoft.com/office/powerpoint/2010/main" val="353902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Where prompted, enter your name as Last, First Middle Initial.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For Name of University or College, enter the school that you are attending.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For “Type of Degree” use the same information as you entered in block 9.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Sign the form but do NOT date the Cadet signature block on page 3 until the Professor of Military Science has completed his block or unless instructed by the </a:t>
            </a:r>
            <a:r>
              <a:rPr lang="en-US" sz="1200" kern="1200" dirty="0" err="1">
                <a:solidFill>
                  <a:schemeClr val="tx1"/>
                </a:solidFill>
                <a:latin typeface="+mn-lt"/>
                <a:ea typeface="+mn-ea"/>
                <a:cs typeface="+mn-cs"/>
              </a:rPr>
              <a:t>ROO</a:t>
            </a:r>
            <a:r>
              <a:rPr lang="en-US" sz="1200" kern="1200" dirty="0">
                <a:solidFill>
                  <a:schemeClr val="tx1"/>
                </a:solidFill>
                <a:latin typeface="+mn-lt"/>
                <a:ea typeface="+mn-ea"/>
                <a:cs typeface="+mn-cs"/>
              </a:rPr>
              <a:t> or your Military Science instructor.</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41</a:t>
            </a:fld>
            <a:endParaRPr lang="en-US"/>
          </a:p>
        </p:txBody>
      </p:sp>
    </p:spTree>
    <p:extLst>
      <p:ext uri="{BB962C8B-B14F-4D97-AF65-F5344CB8AC3E}">
        <p14:creationId xmlns:p14="http://schemas.microsoft.com/office/powerpoint/2010/main" val="962613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Here is an actual 104-R for a mechanical engineering Cadet. Notice the numbers in block 5. Because of number of credits for the degree and that 17 ROTC credits do not count, the student is allowed 9 semesters.</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42</a:t>
            </a:fld>
            <a:endParaRPr lang="en-US"/>
          </a:p>
        </p:txBody>
      </p:sp>
    </p:spTree>
    <p:extLst>
      <p:ext uri="{BB962C8B-B14F-4D97-AF65-F5344CB8AC3E}">
        <p14:creationId xmlns:p14="http://schemas.microsoft.com/office/powerpoint/2010/main" val="63306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Because block 5 authorized 9 semesters, this form covers 4-1/2 years. Move four Gen </a:t>
            </a:r>
            <a:r>
              <a:rPr lang="en-US" sz="1200" kern="1200" dirty="0" err="1">
                <a:solidFill>
                  <a:schemeClr val="tx1"/>
                </a:solidFill>
                <a:latin typeface="+mn-lt"/>
                <a:ea typeface="+mn-ea"/>
                <a:cs typeface="+mn-cs"/>
              </a:rPr>
              <a:t>Eds</a:t>
            </a:r>
            <a:r>
              <a:rPr lang="en-US" sz="1200" kern="1200" dirty="0">
                <a:solidFill>
                  <a:schemeClr val="tx1"/>
                </a:solidFill>
                <a:latin typeface="+mn-lt"/>
                <a:ea typeface="+mn-ea"/>
                <a:cs typeface="+mn-cs"/>
              </a:rPr>
              <a:t> from the junior and senior years to the 9th semester and add ARMY 496 (Independent Studies in Military Science). Note that only ARMY 401 and 402 count toward this degree.</a:t>
            </a:r>
          </a:p>
          <a:p>
            <a:pPr fontAlgn="base"/>
            <a:r>
              <a:rPr lang="en-US" sz="1200" kern="1200" dirty="0">
                <a:solidFill>
                  <a:schemeClr val="tx1"/>
                </a:solidFill>
                <a:latin typeface="+mn-lt"/>
                <a:ea typeface="+mn-ea"/>
                <a:cs typeface="+mn-cs"/>
              </a:rPr>
              <a:t>Each engineering department allows students who complete the ROTC program to count six credits of ROTC for the major. A few departments specify that you only need to complete the first two years to have six ROTC credit count. Each department specified what classes the ROTC credits substitute for. Most state that three ROTC credits can be used in lieu of three </a:t>
            </a:r>
            <a:r>
              <a:rPr lang="en-US" sz="1200" kern="1200" dirty="0" err="1">
                <a:solidFill>
                  <a:schemeClr val="tx1"/>
                </a:solidFill>
                <a:latin typeface="+mn-lt"/>
                <a:ea typeface="+mn-ea"/>
                <a:cs typeface="+mn-cs"/>
              </a:rPr>
              <a:t>GHW</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GHA</a:t>
            </a:r>
            <a:r>
              <a:rPr lang="en-US" sz="1200" kern="1200" dirty="0">
                <a:solidFill>
                  <a:schemeClr val="tx1"/>
                </a:solidFill>
                <a:latin typeface="+mn-lt"/>
                <a:ea typeface="+mn-ea"/>
                <a:cs typeface="+mn-cs"/>
              </a:rPr>
              <a:t>) credits and three ROTC credits can be used in lieu of some type of technical elective or a specific class or classes. Most of the engineering recommended academic plans specify the allowed substitutions on the bottom or second page of the plan. You may need to look up this information on the department website. Look for a “handbook” for the major. The handbook typically includes this information.</a:t>
            </a:r>
          </a:p>
        </p:txBody>
      </p:sp>
      <p:sp>
        <p:nvSpPr>
          <p:cNvPr id="4" name="Slide Number Placeholder 3"/>
          <p:cNvSpPr>
            <a:spLocks noGrp="1"/>
          </p:cNvSpPr>
          <p:nvPr>
            <p:ph type="sldNum" sz="quarter" idx="10"/>
          </p:nvPr>
        </p:nvSpPr>
        <p:spPr/>
        <p:txBody>
          <a:bodyPr/>
          <a:lstStyle/>
          <a:p>
            <a:fld id="{7581A61A-398A-456D-BACE-049F1AB0451B}" type="slidenum">
              <a:rPr lang="en-US" smtClean="0"/>
              <a:pPr/>
              <a:t>43</a:t>
            </a:fld>
            <a:endParaRPr lang="en-US"/>
          </a:p>
        </p:txBody>
      </p:sp>
    </p:spTree>
    <p:extLst>
      <p:ext uri="{BB962C8B-B14F-4D97-AF65-F5344CB8AC3E}">
        <p14:creationId xmlns:p14="http://schemas.microsoft.com/office/powerpoint/2010/main" val="1815186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 should take a screen shot of this slide and the next slide.</a:t>
            </a:r>
          </a:p>
          <a:p>
            <a:endParaRPr lang="en-US" dirty="0"/>
          </a:p>
        </p:txBody>
      </p:sp>
      <p:sp>
        <p:nvSpPr>
          <p:cNvPr id="4" name="Slide Number Placeholder 3"/>
          <p:cNvSpPr>
            <a:spLocks noGrp="1"/>
          </p:cNvSpPr>
          <p:nvPr>
            <p:ph type="sldNum" sz="quarter" idx="10"/>
          </p:nvPr>
        </p:nvSpPr>
        <p:spPr/>
        <p:txBody>
          <a:bodyPr/>
          <a:lstStyle/>
          <a:p>
            <a:fld id="{F3FEDD2C-D4D0-4239-94F4-79E029815C75}" type="slidenum">
              <a:rPr lang="en-US" smtClean="0"/>
              <a:pPr/>
              <a:t>44</a:t>
            </a:fld>
            <a:endParaRPr lang="en-US" dirty="0"/>
          </a:p>
        </p:txBody>
      </p:sp>
    </p:spTree>
    <p:extLst>
      <p:ext uri="{BB962C8B-B14F-4D97-AF65-F5344CB8AC3E}">
        <p14:creationId xmlns:p14="http://schemas.microsoft.com/office/powerpoint/2010/main" val="3764092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EDD2C-D4D0-4239-94F4-79E029815C75}" type="slidenum">
              <a:rPr lang="en-US" smtClean="0"/>
              <a:pPr/>
              <a:t>45</a:t>
            </a:fld>
            <a:endParaRPr lang="en-US" dirty="0"/>
          </a:p>
        </p:txBody>
      </p:sp>
    </p:spTree>
    <p:extLst>
      <p:ext uri="{BB962C8B-B14F-4D97-AF65-F5344CB8AC3E}">
        <p14:creationId xmlns:p14="http://schemas.microsoft.com/office/powerpoint/2010/main" val="316456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Links: https://bulletins.psu.edu/undergraduate/general-education/baccalaureate-degree-general-education-program/  Move 3 option: http://gened.psu.edu/move-3/</a:t>
            </a:r>
          </a:p>
          <a:p>
            <a:pPr fontAlgn="base"/>
            <a:r>
              <a:rPr lang="en-US" sz="1200" kern="1200" dirty="0">
                <a:solidFill>
                  <a:schemeClr val="tx1"/>
                </a:solidFill>
                <a:latin typeface="+mn-lt"/>
                <a:ea typeface="+mn-ea"/>
                <a:cs typeface="+mn-cs"/>
              </a:rPr>
              <a:t>This is a good place to take a screen shot.  I am going to spend several minutes on this slide because the university has several rules and concepts related to this topic.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While you are earning your bachelor’s degree at Penn State, you must take 45 credits in general education (or Gen </a:t>
            </a:r>
            <a:r>
              <a:rPr lang="en-US" sz="1200" kern="1200" dirty="0" err="1">
                <a:solidFill>
                  <a:schemeClr val="tx1"/>
                </a:solidFill>
                <a:latin typeface="+mn-lt"/>
                <a:ea typeface="+mn-ea"/>
                <a:cs typeface="+mn-cs"/>
              </a:rPr>
              <a:t>Eds</a:t>
            </a:r>
            <a:r>
              <a:rPr lang="en-US" sz="1200" kern="1200" dirty="0">
                <a:solidFill>
                  <a:schemeClr val="tx1"/>
                </a:solidFill>
                <a:latin typeface="+mn-lt"/>
                <a:ea typeface="+mn-ea"/>
                <a:cs typeface="+mn-cs"/>
              </a:rPr>
              <a:t>) classes across seven categories. You must also take two diversity classes –one in US cultures and one in international cultures. Most of the time, one class can double count for both a diversity requirement and another requirement. </a:t>
            </a:r>
          </a:p>
          <a:p>
            <a:pPr fontAlgn="base"/>
            <a:r>
              <a:rPr lang="en-US" sz="1200" kern="1200" dirty="0">
                <a:solidFill>
                  <a:schemeClr val="tx1"/>
                </a:solidFill>
                <a:latin typeface="+mn-lt"/>
                <a:ea typeface="+mn-ea"/>
                <a:cs typeface="+mn-cs"/>
              </a:rPr>
              <a:t>Each degree is a little different. Most programs have classes required for the major that the university has designated as general education classes. However, not all these classes can double count toward your major and toward your Gen Ed requirements –some may, some may not. For example, PL SC 014 is a Social &amp; Behavioral Sciences (or GS) Gen Ed. If you are a pursuing a B.A. in Political Science or International Relations, this class is required for your degree, but it cannot also count for your GS requirement. However, if you are pursuing a B.S. in Political Science, then PL SC 014 counts for your degree and as a GS class. This course is also an international cultures diversity class. All three of these degrees let you can count this class toward the IL requirement and required for the major. Bottom line: see which classes can double count for your degree and the Gen Ed requirements. The recommended academic plans that I will show you shortly is one way to check; the university bulletin is another. </a:t>
            </a:r>
          </a:p>
          <a:p>
            <a:pPr fontAlgn="base"/>
            <a:r>
              <a:rPr lang="en-US" sz="1200" kern="1200" dirty="0">
                <a:solidFill>
                  <a:schemeClr val="tx1"/>
                </a:solidFill>
                <a:latin typeface="+mn-lt"/>
                <a:ea typeface="+mn-ea"/>
                <a:cs typeface="+mn-cs"/>
              </a:rPr>
              <a:t>While the recommended academic plan will specify when to take the three </a:t>
            </a:r>
            <a:r>
              <a:rPr lang="en-US" sz="1200" kern="1200" dirty="0" err="1">
                <a:solidFill>
                  <a:schemeClr val="tx1"/>
                </a:solidFill>
                <a:latin typeface="+mn-lt"/>
                <a:ea typeface="+mn-ea"/>
                <a:cs typeface="+mn-cs"/>
              </a:rPr>
              <a:t>GWS</a:t>
            </a:r>
            <a:r>
              <a:rPr lang="en-US" sz="1200" kern="1200" dirty="0">
                <a:solidFill>
                  <a:schemeClr val="tx1"/>
                </a:solidFill>
                <a:latin typeface="+mn-lt"/>
                <a:ea typeface="+mn-ea"/>
                <a:cs typeface="+mn-cs"/>
              </a:rPr>
              <a:t> classes, you do have some flexibility if necessary. However, </a:t>
            </a:r>
            <a:r>
              <a:rPr lang="en-US" sz="1200" kern="1200" dirty="0" err="1">
                <a:solidFill>
                  <a:schemeClr val="tx1"/>
                </a:solidFill>
                <a:latin typeface="+mn-lt"/>
                <a:ea typeface="+mn-ea"/>
                <a:cs typeface="+mn-cs"/>
              </a:rPr>
              <a:t>ENGL</a:t>
            </a:r>
            <a:r>
              <a:rPr lang="en-US" sz="1200" kern="1200" dirty="0">
                <a:solidFill>
                  <a:schemeClr val="tx1"/>
                </a:solidFill>
                <a:latin typeface="+mn-lt"/>
                <a:ea typeface="+mn-ea"/>
                <a:cs typeface="+mn-cs"/>
              </a:rPr>
              <a:t> 015 or 30 must be taken before your sophomore year. You must be a junior or higher to take </a:t>
            </a:r>
            <a:r>
              <a:rPr lang="en-US" sz="1200" kern="1200" dirty="0" err="1">
                <a:solidFill>
                  <a:schemeClr val="tx1"/>
                </a:solidFill>
                <a:latin typeface="+mn-lt"/>
                <a:ea typeface="+mn-ea"/>
                <a:cs typeface="+mn-cs"/>
              </a:rPr>
              <a:t>ENGL</a:t>
            </a:r>
            <a:r>
              <a:rPr lang="en-US" sz="1200" kern="1200" dirty="0">
                <a:solidFill>
                  <a:schemeClr val="tx1"/>
                </a:solidFill>
                <a:latin typeface="+mn-lt"/>
                <a:ea typeface="+mn-ea"/>
                <a:cs typeface="+mn-cs"/>
              </a:rPr>
              <a:t> 202. CAS100 can be taken any semester. The honors sequence of CAS137 and 138 count for </a:t>
            </a:r>
            <a:r>
              <a:rPr lang="en-US" sz="1200" kern="1200" dirty="0" err="1">
                <a:solidFill>
                  <a:schemeClr val="tx1"/>
                </a:solidFill>
                <a:latin typeface="+mn-lt"/>
                <a:ea typeface="+mn-ea"/>
                <a:cs typeface="+mn-cs"/>
              </a:rPr>
              <a:t>ENGL</a:t>
            </a:r>
            <a:r>
              <a:rPr lang="en-US" sz="1200" kern="1200" dirty="0">
                <a:solidFill>
                  <a:schemeClr val="tx1"/>
                </a:solidFill>
                <a:latin typeface="+mn-lt"/>
                <a:ea typeface="+mn-ea"/>
                <a:cs typeface="+mn-cs"/>
              </a:rPr>
              <a:t> 15 and </a:t>
            </a:r>
            <a:r>
              <a:rPr lang="en-US" sz="1200" kern="1200" dirty="0" err="1">
                <a:solidFill>
                  <a:schemeClr val="tx1"/>
                </a:solidFill>
                <a:latin typeface="+mn-lt"/>
                <a:ea typeface="+mn-ea"/>
                <a:cs typeface="+mn-cs"/>
              </a:rPr>
              <a:t>CAS</a:t>
            </a:r>
            <a:r>
              <a:rPr lang="en-US" sz="1200" kern="1200" dirty="0">
                <a:solidFill>
                  <a:schemeClr val="tx1"/>
                </a:solidFill>
                <a:latin typeface="+mn-lt"/>
                <a:ea typeface="+mn-ea"/>
                <a:cs typeface="+mn-cs"/>
              </a:rPr>
              <a:t> 100 and are completed during the freshman year. </a:t>
            </a:r>
          </a:p>
          <a:p>
            <a:pPr fontAlgn="base"/>
            <a:r>
              <a:rPr lang="en-US" sz="1200" kern="1200" dirty="0">
                <a:solidFill>
                  <a:schemeClr val="tx1"/>
                </a:solidFill>
                <a:latin typeface="+mn-lt"/>
                <a:ea typeface="+mn-ea"/>
                <a:cs typeface="+mn-cs"/>
              </a:rPr>
              <a:t>If you have a particular like or dislike of a particular category of Gen Ed, you can move 3 credits from category to another. In other words, you take 3 fewer credits in one area and take 3 more credits in another. You still need a minimum of three credits in each general education category. You must complete 9 credits of </a:t>
            </a:r>
            <a:r>
              <a:rPr lang="en-US" sz="1200" kern="1200" dirty="0" err="1">
                <a:solidFill>
                  <a:schemeClr val="tx1"/>
                </a:solidFill>
                <a:latin typeface="+mn-lt"/>
                <a:ea typeface="+mn-ea"/>
                <a:cs typeface="+mn-cs"/>
              </a:rPr>
              <a:t>GWS</a:t>
            </a:r>
            <a:r>
              <a:rPr lang="en-US" sz="1200" kern="1200" dirty="0">
                <a:solidFill>
                  <a:schemeClr val="tx1"/>
                </a:solidFill>
                <a:latin typeface="+mn-lt"/>
                <a:ea typeface="+mn-ea"/>
                <a:cs typeface="+mn-cs"/>
              </a:rPr>
              <a:t> and 6 credits in </a:t>
            </a:r>
            <a:r>
              <a:rPr lang="en-US" sz="1200" kern="1200" dirty="0" err="1">
                <a:solidFill>
                  <a:schemeClr val="tx1"/>
                </a:solidFill>
                <a:latin typeface="+mn-lt"/>
                <a:ea typeface="+mn-ea"/>
                <a:cs typeface="+mn-cs"/>
              </a:rPr>
              <a:t>GQ</a:t>
            </a:r>
            <a:r>
              <a:rPr lang="en-US" sz="1200" kern="1200" dirty="0">
                <a:solidFill>
                  <a:schemeClr val="tx1"/>
                </a:solidFill>
                <a:latin typeface="+mn-lt"/>
                <a:ea typeface="+mn-ea"/>
                <a:cs typeface="+mn-cs"/>
              </a:rPr>
              <a:t> – you cannot move any credits into or out of these two categories. However, you can move 3 credits out of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GS, or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and into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GS,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GHW</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GHA</a:t>
            </a:r>
            <a:r>
              <a:rPr lang="en-US" sz="1200" kern="1200" dirty="0">
                <a:solidFill>
                  <a:schemeClr val="tx1"/>
                </a:solidFill>
                <a:latin typeface="+mn-lt"/>
                <a:ea typeface="+mn-ea"/>
                <a:cs typeface="+mn-cs"/>
              </a:rPr>
              <a:t>). </a:t>
            </a:r>
          </a:p>
          <a:p>
            <a:pPr fontAlgn="base"/>
            <a:r>
              <a:rPr lang="en-US" sz="1200" kern="1200" dirty="0">
                <a:solidFill>
                  <a:schemeClr val="tx1"/>
                </a:solidFill>
                <a:latin typeface="+mn-lt"/>
                <a:ea typeface="+mn-ea"/>
                <a:cs typeface="+mn-cs"/>
              </a:rPr>
              <a:t>Classes designated as a US and/or IL diversity class can double count for another requirement except for the BA: Other Cultures requirement. You should have plenty of other classes to choose from that can double count for the IL and another requirement. ROTC runs a </a:t>
            </a:r>
            <a:r>
              <a:rPr lang="en-US" sz="1200" kern="1200" dirty="0" err="1">
                <a:solidFill>
                  <a:schemeClr val="tx1"/>
                </a:solidFill>
                <a:latin typeface="+mn-lt"/>
                <a:ea typeface="+mn-ea"/>
                <a:cs typeface="+mn-cs"/>
              </a:rPr>
              <a:t>KINES</a:t>
            </a:r>
            <a:r>
              <a:rPr lang="en-US" sz="1200" kern="1200" dirty="0">
                <a:solidFill>
                  <a:schemeClr val="tx1"/>
                </a:solidFill>
                <a:latin typeface="+mn-lt"/>
                <a:ea typeface="+mn-ea"/>
                <a:cs typeface="+mn-cs"/>
              </a:rPr>
              <a:t> 096, Independent Studies in Physical Education, for 1.5 credits every semester during the </a:t>
            </a:r>
            <a:r>
              <a:rPr lang="en-US" sz="1200" kern="1200" dirty="0" err="1">
                <a:solidFill>
                  <a:schemeClr val="tx1"/>
                </a:solidFill>
                <a:latin typeface="+mn-lt"/>
                <a:ea typeface="+mn-ea"/>
                <a:cs typeface="+mn-cs"/>
              </a:rPr>
              <a:t>PRT</a:t>
            </a:r>
            <a:r>
              <a:rPr lang="en-US" sz="1200" kern="1200" dirty="0">
                <a:solidFill>
                  <a:schemeClr val="tx1"/>
                </a:solidFill>
                <a:latin typeface="+mn-lt"/>
                <a:ea typeface="+mn-ea"/>
                <a:cs typeface="+mn-cs"/>
              </a:rPr>
              <a:t> portion of the Army course. This class counts for the </a:t>
            </a:r>
            <a:r>
              <a:rPr lang="en-US" sz="1200" kern="1200" dirty="0" err="1">
                <a:solidFill>
                  <a:schemeClr val="tx1"/>
                </a:solidFill>
                <a:latin typeface="+mn-lt"/>
                <a:ea typeface="+mn-ea"/>
                <a:cs typeface="+mn-cs"/>
              </a:rPr>
              <a:t>GHW</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GHA</a:t>
            </a:r>
            <a:r>
              <a:rPr lang="en-US" sz="1200" kern="1200" dirty="0">
                <a:solidFill>
                  <a:schemeClr val="tx1"/>
                </a:solidFill>
                <a:latin typeface="+mn-lt"/>
                <a:ea typeface="+mn-ea"/>
                <a:cs typeface="+mn-cs"/>
              </a:rPr>
              <a:t>) gen ed. You can take the class twice.</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6</a:t>
            </a:fld>
            <a:endParaRPr lang="en-US"/>
          </a:p>
        </p:txBody>
      </p:sp>
    </p:spTree>
    <p:extLst>
      <p:ext uri="{BB962C8B-B14F-4D97-AF65-F5344CB8AC3E}">
        <p14:creationId xmlns:p14="http://schemas.microsoft.com/office/powerpoint/2010/main" val="2093870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Finally, a few additional notes. You should take a screen shot of this and the following slide as well.</a:t>
            </a:r>
          </a:p>
          <a:p>
            <a:pPr fontAlgn="base"/>
            <a:r>
              <a:rPr lang="en-US" sz="1200" kern="1200" dirty="0">
                <a:solidFill>
                  <a:schemeClr val="tx1"/>
                </a:solidFill>
                <a:latin typeface="+mn-lt"/>
                <a:ea typeface="+mn-ea"/>
                <a:cs typeface="+mn-cs"/>
              </a:rPr>
              <a:t>&lt;Read slide&gt;</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46</a:t>
            </a:fld>
            <a:endParaRPr lang="en-US"/>
          </a:p>
        </p:txBody>
      </p:sp>
    </p:spTree>
    <p:extLst>
      <p:ext uri="{BB962C8B-B14F-4D97-AF65-F5344CB8AC3E}">
        <p14:creationId xmlns:p14="http://schemas.microsoft.com/office/powerpoint/2010/main" val="820754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&lt;Read slide&gt;</a:t>
            </a:r>
          </a:p>
          <a:p>
            <a:pPr fontAlgn="base"/>
            <a:r>
              <a:rPr lang="en-US" sz="1200" kern="1200" dirty="0">
                <a:solidFill>
                  <a:schemeClr val="tx1"/>
                </a:solidFill>
                <a:latin typeface="+mn-lt"/>
                <a:ea typeface="+mn-ea"/>
                <a:cs typeface="+mn-cs"/>
              </a:rPr>
              <a:t>I know</a:t>
            </a:r>
            <a:r>
              <a:rPr lang="en-US" sz="1200" kern="1200" baseline="0" dirty="0">
                <a:solidFill>
                  <a:schemeClr val="tx1"/>
                </a:solidFill>
                <a:latin typeface="+mn-lt"/>
                <a:ea typeface="+mn-ea"/>
                <a:cs typeface="+mn-cs"/>
              </a:rPr>
              <a:t> that is a lot of information in one briefing. Review the video as you work through the different tasks to prepare the form. You are planning your undergraduate years. An hour or two of quality planning now will prevent problems in the future.</a:t>
            </a:r>
          </a:p>
          <a:p>
            <a:pPr fontAlgn="base"/>
            <a:r>
              <a:rPr lang="en-US" sz="1200" kern="1200" dirty="0">
                <a:solidFill>
                  <a:schemeClr val="tx1"/>
                </a:solidFill>
                <a:latin typeface="+mn-lt"/>
                <a:ea typeface="+mn-ea"/>
                <a:cs typeface="+mn-cs"/>
              </a:rPr>
              <a:t>Thank you for listening and good luck on your college and ROTC careers.</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47</a:t>
            </a:fld>
            <a:endParaRPr lang="en-US"/>
          </a:p>
        </p:txBody>
      </p:sp>
    </p:spTree>
    <p:extLst>
      <p:ext uri="{BB962C8B-B14F-4D97-AF65-F5344CB8AC3E}">
        <p14:creationId xmlns:p14="http://schemas.microsoft.com/office/powerpoint/2010/main" val="260191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7</a:t>
            </a:fld>
            <a:endParaRPr lang="en-US"/>
          </a:p>
        </p:txBody>
      </p:sp>
    </p:spTree>
    <p:extLst>
      <p:ext uri="{BB962C8B-B14F-4D97-AF65-F5344CB8AC3E}">
        <p14:creationId xmlns:p14="http://schemas.microsoft.com/office/powerpoint/2010/main" val="209387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You can take one of nine classes at Penn State to meet the Military History </a:t>
            </a:r>
            <a:r>
              <a:rPr lang="en-US" sz="1200" kern="1200" dirty="0" err="1">
                <a:solidFill>
                  <a:schemeClr val="tx1"/>
                </a:solidFill>
                <a:latin typeface="+mn-lt"/>
                <a:ea typeface="+mn-ea"/>
                <a:cs typeface="+mn-cs"/>
              </a:rPr>
              <a:t>PME</a:t>
            </a:r>
            <a:r>
              <a:rPr lang="en-US" sz="1200" kern="1200" dirty="0">
                <a:solidFill>
                  <a:schemeClr val="tx1"/>
                </a:solidFill>
                <a:latin typeface="+mn-lt"/>
                <a:ea typeface="+mn-ea"/>
                <a:cs typeface="+mn-cs"/>
              </a:rPr>
              <a:t> requirement. However, five of these classes are also general education classes. By taking one of these five, you are not adding to your course load. The five classes are Intro to the Civil War, History of Fascism and Nazism, World at War 1939-1945, Vietnam in War and Peace, and International Relations. The first four classes are Gen </a:t>
            </a:r>
            <a:r>
              <a:rPr lang="en-US" sz="1200" kern="1200" dirty="0" err="1">
                <a:solidFill>
                  <a:schemeClr val="tx1"/>
                </a:solidFill>
                <a:latin typeface="+mn-lt"/>
                <a:ea typeface="+mn-ea"/>
                <a:cs typeface="+mn-cs"/>
              </a:rPr>
              <a:t>Eds</a:t>
            </a:r>
            <a:r>
              <a:rPr lang="en-US" sz="1200" kern="1200" dirty="0">
                <a:solidFill>
                  <a:schemeClr val="tx1"/>
                </a:solidFill>
                <a:latin typeface="+mn-lt"/>
                <a:ea typeface="+mn-ea"/>
                <a:cs typeface="+mn-cs"/>
              </a:rPr>
              <a:t> in Humanities and the last is a Gen Ed in Social &amp; Behavioral Sciences. </a:t>
            </a:r>
          </a:p>
          <a:p>
            <a:pPr fontAlgn="base"/>
            <a:r>
              <a:rPr lang="en-US" sz="1200" kern="1200" dirty="0">
                <a:solidFill>
                  <a:schemeClr val="tx1"/>
                </a:solidFill>
                <a:latin typeface="+mn-lt"/>
                <a:ea typeface="+mn-ea"/>
                <a:cs typeface="+mn-cs"/>
              </a:rPr>
              <a:t>Penn State offers a minor in Military Studies. It requires 26 credits. 20 are the ROTC classes and six in selected history or political science. You can get the entire list from the bulletin. Click on Minors and navigate to Military studies. </a:t>
            </a:r>
          </a:p>
          <a:p>
            <a:pPr fontAlgn="base"/>
            <a:r>
              <a:rPr lang="en-US" sz="1200" kern="1200" dirty="0">
                <a:solidFill>
                  <a:schemeClr val="tx1"/>
                </a:solidFill>
                <a:latin typeface="+mn-lt"/>
                <a:ea typeface="+mn-ea"/>
                <a:cs typeface="+mn-cs"/>
              </a:rPr>
              <a:t>If you can, try to take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454, American Military History. You must first take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20 or 21, which are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classes, but </a:t>
            </a:r>
            <a:r>
              <a:rPr lang="en-US" sz="1200" kern="1200" dirty="0" err="1">
                <a:solidFill>
                  <a:schemeClr val="tx1"/>
                </a:solidFill>
                <a:latin typeface="+mn-lt"/>
                <a:ea typeface="+mn-ea"/>
                <a:cs typeface="+mn-cs"/>
              </a:rPr>
              <a:t>HIST</a:t>
            </a:r>
            <a:r>
              <a:rPr lang="en-US" sz="1200" kern="1200" dirty="0">
                <a:solidFill>
                  <a:schemeClr val="tx1"/>
                </a:solidFill>
                <a:latin typeface="+mn-lt"/>
                <a:ea typeface="+mn-ea"/>
                <a:cs typeface="+mn-cs"/>
              </a:rPr>
              <a:t> 454 is great for your professional development and it counts as one of the nine military history </a:t>
            </a:r>
            <a:r>
              <a:rPr lang="en-US" sz="1200" kern="1200" dirty="0" err="1">
                <a:solidFill>
                  <a:schemeClr val="tx1"/>
                </a:solidFill>
                <a:latin typeface="+mn-lt"/>
                <a:ea typeface="+mn-ea"/>
                <a:cs typeface="+mn-cs"/>
              </a:rPr>
              <a:t>PMEs</a:t>
            </a:r>
            <a:r>
              <a:rPr lang="en-US" sz="1200" kern="1200" dirty="0">
                <a:solidFill>
                  <a:schemeClr val="tx1"/>
                </a:solidFill>
                <a:latin typeface="+mn-lt"/>
                <a:ea typeface="+mn-ea"/>
                <a:cs typeface="+mn-cs"/>
              </a:rPr>
              <a:t>, the military studies minor, a BA class and a US cultures class. </a:t>
            </a:r>
          </a:p>
          <a:p>
            <a:pPr fontAlgn="base"/>
            <a:r>
              <a:rPr lang="en-US" sz="1200" kern="1200" dirty="0">
                <a:solidFill>
                  <a:schemeClr val="tx1"/>
                </a:solidFill>
                <a:latin typeface="+mn-lt"/>
                <a:ea typeface="+mn-ea"/>
                <a:cs typeface="+mn-cs"/>
              </a:rPr>
              <a:t>Next, we will look at the recommended academic plan. This is a good place to pause and take a stretch break. </a:t>
            </a:r>
          </a:p>
          <a:p>
            <a:pPr fontAlgn="base"/>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8</a:t>
            </a:fld>
            <a:endParaRPr lang="en-US"/>
          </a:p>
        </p:txBody>
      </p:sp>
    </p:spTree>
    <p:extLst>
      <p:ext uri="{BB962C8B-B14F-4D97-AF65-F5344CB8AC3E}">
        <p14:creationId xmlns:p14="http://schemas.microsoft.com/office/powerpoint/2010/main" val="8847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Penn State’s online bulletin can be found at </a:t>
            </a:r>
            <a:r>
              <a:rPr lang="en-US" sz="1200" kern="1200" dirty="0">
                <a:solidFill>
                  <a:schemeClr val="tx1"/>
                </a:solidFill>
                <a:latin typeface="+mn-lt"/>
                <a:ea typeface="+mn-ea"/>
                <a:cs typeface="+mn-cs"/>
                <a:hlinkClick r:id="rId3"/>
              </a:rPr>
              <a:t>https://bulletins.psu.edu/undergrad</a:t>
            </a:r>
            <a:r>
              <a:rPr lang="en-US" sz="1200" kern="1200" dirty="0">
                <a:solidFill>
                  <a:schemeClr val="tx1"/>
                </a:solidFill>
                <a:latin typeface="+mn-lt"/>
                <a:ea typeface="+mn-ea"/>
                <a:cs typeface="+mn-cs"/>
              </a:rPr>
              <a:t> or you can type “bulletin” in the search box on Penn State’s home page. </a:t>
            </a:r>
          </a:p>
          <a:p>
            <a:pPr fontAlgn="base"/>
            <a:r>
              <a:rPr lang="en-US" sz="1200" kern="1200" dirty="0">
                <a:solidFill>
                  <a:schemeClr val="tx1"/>
                </a:solidFill>
                <a:latin typeface="+mn-lt"/>
                <a:ea typeface="+mn-ea"/>
                <a:cs typeface="+mn-cs"/>
              </a:rPr>
              <a:t>Each page of the bulletin contains links to degree requirements, course descriptions, general education requirements, and Bachelor of Arts degree requirements. </a:t>
            </a:r>
          </a:p>
          <a:p>
            <a:pPr fontAlgn="base"/>
            <a:r>
              <a:rPr lang="en-US" sz="1200" kern="1200" dirty="0">
                <a:solidFill>
                  <a:schemeClr val="tx1"/>
                </a:solidFill>
                <a:latin typeface="+mn-lt"/>
                <a:ea typeface="+mn-ea"/>
                <a:cs typeface="+mn-cs"/>
              </a:rPr>
              <a:t>There are also “Most Popular Searches” on the right side of the page has a link that will take you to all the Bachelor of Arts requirements and links that will take you to the list of courses that meet each category of general education requirements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etc.)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10</a:t>
            </a:fld>
            <a:endParaRPr lang="en-US"/>
          </a:p>
        </p:txBody>
      </p:sp>
    </p:spTree>
    <p:extLst>
      <p:ext uri="{BB962C8B-B14F-4D97-AF65-F5344CB8AC3E}">
        <p14:creationId xmlns:p14="http://schemas.microsoft.com/office/powerpoint/2010/main" val="215425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Penn State’s online bulletin can be found at </a:t>
            </a:r>
            <a:r>
              <a:rPr lang="en-US" sz="1200" kern="1200" dirty="0">
                <a:solidFill>
                  <a:schemeClr val="tx1"/>
                </a:solidFill>
                <a:latin typeface="+mn-lt"/>
                <a:ea typeface="+mn-ea"/>
                <a:cs typeface="+mn-cs"/>
                <a:hlinkClick r:id="rId3"/>
              </a:rPr>
              <a:t>https://bulletins.psu.edu/undergrad</a:t>
            </a:r>
            <a:r>
              <a:rPr lang="en-US" sz="1200" kern="1200" dirty="0">
                <a:solidFill>
                  <a:schemeClr val="tx1"/>
                </a:solidFill>
                <a:latin typeface="+mn-lt"/>
                <a:ea typeface="+mn-ea"/>
                <a:cs typeface="+mn-cs"/>
              </a:rPr>
              <a:t> or you can type “bulletin” in the search box on Penn State’s home page. </a:t>
            </a:r>
          </a:p>
          <a:p>
            <a:pPr fontAlgn="base"/>
            <a:r>
              <a:rPr lang="en-US" sz="1200" kern="1200" dirty="0">
                <a:solidFill>
                  <a:schemeClr val="tx1"/>
                </a:solidFill>
                <a:latin typeface="+mn-lt"/>
                <a:ea typeface="+mn-ea"/>
                <a:cs typeface="+mn-cs"/>
              </a:rPr>
              <a:t>Each page of the bulletin contains links to degree requirements, course descriptions, general education requirements, and Bachelor of Arts degree requirements. </a:t>
            </a:r>
          </a:p>
          <a:p>
            <a:pPr fontAlgn="base"/>
            <a:r>
              <a:rPr lang="en-US" sz="1200" kern="1200" dirty="0">
                <a:solidFill>
                  <a:schemeClr val="tx1"/>
                </a:solidFill>
                <a:latin typeface="+mn-lt"/>
                <a:ea typeface="+mn-ea"/>
                <a:cs typeface="+mn-cs"/>
              </a:rPr>
              <a:t>There are also “Most Popular Searches” on the right side of the page has a link that will take you to all the Bachelor of Arts requirements and links that will take you to the list of courses that meet each category of general education requirements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etc.)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11</a:t>
            </a:fld>
            <a:endParaRPr lang="en-US"/>
          </a:p>
        </p:txBody>
      </p:sp>
    </p:spTree>
    <p:extLst>
      <p:ext uri="{BB962C8B-B14F-4D97-AF65-F5344CB8AC3E}">
        <p14:creationId xmlns:p14="http://schemas.microsoft.com/office/powerpoint/2010/main" val="215425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a:solidFill>
                  <a:schemeClr val="tx1"/>
                </a:solidFill>
                <a:latin typeface="+mn-lt"/>
                <a:ea typeface="+mn-ea"/>
                <a:cs typeface="+mn-cs"/>
              </a:rPr>
              <a:t>Penn State’s online bulletin can be found at </a:t>
            </a:r>
            <a:r>
              <a:rPr lang="en-US" sz="1200" kern="1200" dirty="0">
                <a:solidFill>
                  <a:schemeClr val="tx1"/>
                </a:solidFill>
                <a:latin typeface="+mn-lt"/>
                <a:ea typeface="+mn-ea"/>
                <a:cs typeface="+mn-cs"/>
                <a:hlinkClick r:id="rId3"/>
              </a:rPr>
              <a:t>https://bulletins.psu.edu/undergrad</a:t>
            </a:r>
            <a:r>
              <a:rPr lang="en-US" sz="1200" kern="1200" dirty="0">
                <a:solidFill>
                  <a:schemeClr val="tx1"/>
                </a:solidFill>
                <a:latin typeface="+mn-lt"/>
                <a:ea typeface="+mn-ea"/>
                <a:cs typeface="+mn-cs"/>
              </a:rPr>
              <a:t> or you can type “bulletin” in the search box on Penn State’s home page. </a:t>
            </a:r>
          </a:p>
          <a:p>
            <a:pPr fontAlgn="base"/>
            <a:r>
              <a:rPr lang="en-US" sz="1200" kern="1200" dirty="0">
                <a:solidFill>
                  <a:schemeClr val="tx1"/>
                </a:solidFill>
                <a:latin typeface="+mn-lt"/>
                <a:ea typeface="+mn-ea"/>
                <a:cs typeface="+mn-cs"/>
              </a:rPr>
              <a:t>Each page of the bulletin contains links to degree requirements, course descriptions, general education requirements, and Bachelor of Arts degree requirements. </a:t>
            </a:r>
          </a:p>
          <a:p>
            <a:pPr fontAlgn="base"/>
            <a:r>
              <a:rPr lang="en-US" sz="1200" kern="1200" dirty="0">
                <a:solidFill>
                  <a:schemeClr val="tx1"/>
                </a:solidFill>
                <a:latin typeface="+mn-lt"/>
                <a:ea typeface="+mn-ea"/>
                <a:cs typeface="+mn-cs"/>
              </a:rPr>
              <a:t>There are also “Most Popular Searches” on the right side of the page has a link that will take you to all the Bachelor of Arts requirements and links that will take you to the list of courses that meet each category of general education requirements (GA, </a:t>
            </a:r>
            <a:r>
              <a:rPr lang="en-US" sz="1200" kern="1200" dirty="0" err="1">
                <a:solidFill>
                  <a:schemeClr val="tx1"/>
                </a:solidFill>
                <a:latin typeface="+mn-lt"/>
                <a:ea typeface="+mn-ea"/>
                <a:cs typeface="+mn-cs"/>
              </a:rPr>
              <a:t>GH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GN</a:t>
            </a:r>
            <a:r>
              <a:rPr lang="en-US" sz="1200" kern="1200" dirty="0">
                <a:solidFill>
                  <a:schemeClr val="tx1"/>
                </a:solidFill>
                <a:latin typeface="+mn-lt"/>
                <a:ea typeface="+mn-ea"/>
                <a:cs typeface="+mn-cs"/>
              </a:rPr>
              <a:t>, etc.) </a:t>
            </a:r>
          </a:p>
          <a:p>
            <a:endParaRPr lang="en-US" dirty="0"/>
          </a:p>
        </p:txBody>
      </p:sp>
      <p:sp>
        <p:nvSpPr>
          <p:cNvPr id="4" name="Slide Number Placeholder 3"/>
          <p:cNvSpPr>
            <a:spLocks noGrp="1"/>
          </p:cNvSpPr>
          <p:nvPr>
            <p:ph type="sldNum" sz="quarter" idx="10"/>
          </p:nvPr>
        </p:nvSpPr>
        <p:spPr/>
        <p:txBody>
          <a:bodyPr/>
          <a:lstStyle/>
          <a:p>
            <a:fld id="{7581A61A-398A-456D-BACE-049F1AB0451B}" type="slidenum">
              <a:rPr lang="en-US" smtClean="0"/>
              <a:pPr/>
              <a:t>12</a:t>
            </a:fld>
            <a:endParaRPr lang="en-US"/>
          </a:p>
        </p:txBody>
      </p:sp>
    </p:spTree>
    <p:extLst>
      <p:ext uri="{BB962C8B-B14F-4D97-AF65-F5344CB8AC3E}">
        <p14:creationId xmlns:p14="http://schemas.microsoft.com/office/powerpoint/2010/main" val="215425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79BF61-8B96-41E1-9F57-699F93ADC6DD}" type="datetime1">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CEF16-9195-4E7B-8798-C891D95DAC30}" type="datetime1">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C5133E-CF75-42E6-A3BC-61F71216000C}" type="datetime1">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A8B8D-BF21-4C51-9FD2-0D5D0F292051}" type="datetime1">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4853A-95DB-4E7E-B925-9979E47AC2A4}" type="datetime1">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117D5-37AC-4446-81C9-A56DD08E9DCB}" type="datetime1">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33AB07-32D5-457D-BC29-81C49E4D16C0}" type="datetime1">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5091D-0876-4536-894E-BE1A61A0D68D}" type="datetime1">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8DE4D-AD3C-45CB-A723-905B7F19DF97}" type="datetime1">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4506E5-9462-4175-8F74-9B016389B1B3}" type="datetime1">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DE7421-58AA-49AE-BBFF-FBA4B42076AC}" type="datetime1">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8362-7DAE-4523-99D6-1D7E7B6FCD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BE4AC-A130-453D-B3F3-D76884D93D14}" type="datetime1">
              <a:rPr lang="en-US" smtClean="0"/>
              <a:t>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8362-7DAE-4523-99D6-1D7E7B6FCD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ulletins.psu.edu/undergra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bulletins.psu.edu/undergra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bulletins.psu.edu/undergra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ulletins.psu.edu/undergradua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bulletins.psu.edu/undergraduate/general-education/baccalaureate-degree-general-education-progra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ulletins.psu.edu/undergraduate/colleges/intercollege/military-studies-min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USACC</a:t>
            </a:r>
            <a:r>
              <a:rPr lang="en-US" dirty="0"/>
              <a:t> 104-R Preparation</a:t>
            </a:r>
          </a:p>
        </p:txBody>
      </p:sp>
      <p:sp>
        <p:nvSpPr>
          <p:cNvPr id="3" name="Subtitle 2"/>
          <p:cNvSpPr>
            <a:spLocks noGrp="1"/>
          </p:cNvSpPr>
          <p:nvPr>
            <p:ph type="subTitle" idx="1"/>
          </p:nvPr>
        </p:nvSpPr>
        <p:spPr/>
        <p:txBody>
          <a:bodyPr/>
          <a:lstStyle/>
          <a:p>
            <a:r>
              <a:rPr lang="en-US" dirty="0"/>
              <a:t>Guidelines and Techniques</a:t>
            </a:r>
          </a:p>
        </p:txBody>
      </p:sp>
      <p:sp>
        <p:nvSpPr>
          <p:cNvPr id="4" name="TextBox 3"/>
          <p:cNvSpPr txBox="1"/>
          <p:nvPr/>
        </p:nvSpPr>
        <p:spPr>
          <a:xfrm>
            <a:off x="7620000" y="6705600"/>
            <a:ext cx="1524000" cy="338554"/>
          </a:xfrm>
          <a:prstGeom prst="rect">
            <a:avLst/>
          </a:prstGeom>
          <a:noFill/>
        </p:spPr>
        <p:txBody>
          <a:bodyPr wrap="square" rtlCol="0">
            <a:spAutoFit/>
          </a:bodyPr>
          <a:lstStyle/>
          <a:p>
            <a:pPr algn="r"/>
            <a:r>
              <a:rPr lang="en-US" sz="800" dirty="0"/>
              <a:t>21Jan20</a:t>
            </a:r>
          </a:p>
          <a:p>
            <a:pPr algn="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23A5AE-E9F9-43E9-80ED-33FABABB0CA7}"/>
              </a:ext>
            </a:extLst>
          </p:cNvPr>
          <p:cNvPicPr>
            <a:picLocks noChangeAspect="1"/>
          </p:cNvPicPr>
          <p:nvPr/>
        </p:nvPicPr>
        <p:blipFill>
          <a:blip r:embed="rId3"/>
          <a:stretch>
            <a:fillRect/>
          </a:stretch>
        </p:blipFill>
        <p:spPr>
          <a:xfrm>
            <a:off x="1066800" y="1871052"/>
            <a:ext cx="7010400" cy="4164028"/>
          </a:xfrm>
          <a:prstGeom prst="rect">
            <a:avLst/>
          </a:prstGeom>
        </p:spPr>
      </p:pic>
      <p:sp>
        <p:nvSpPr>
          <p:cNvPr id="2" name="Title 1"/>
          <p:cNvSpPr>
            <a:spLocks noGrp="1"/>
          </p:cNvSpPr>
          <p:nvPr>
            <p:ph type="title"/>
          </p:nvPr>
        </p:nvSpPr>
        <p:spPr/>
        <p:txBody>
          <a:bodyPr/>
          <a:lstStyle/>
          <a:p>
            <a:r>
              <a:rPr lang="en-US" dirty="0"/>
              <a:t>University Bulletin</a:t>
            </a:r>
          </a:p>
        </p:txBody>
      </p:sp>
      <p:sp>
        <p:nvSpPr>
          <p:cNvPr id="3" name="Content Placeholder 2"/>
          <p:cNvSpPr>
            <a:spLocks noGrp="1"/>
          </p:cNvSpPr>
          <p:nvPr>
            <p:ph idx="1"/>
          </p:nvPr>
        </p:nvSpPr>
        <p:spPr>
          <a:xfrm>
            <a:off x="457200" y="1295400"/>
            <a:ext cx="8534400" cy="5105400"/>
          </a:xfrm>
        </p:spPr>
        <p:txBody>
          <a:bodyPr>
            <a:normAutofit/>
          </a:bodyPr>
          <a:lstStyle/>
          <a:p>
            <a:r>
              <a:rPr lang="en-US" dirty="0"/>
              <a:t>Main site: </a:t>
            </a:r>
            <a:r>
              <a:rPr lang="en-US" dirty="0">
                <a:hlinkClick r:id="rId4"/>
              </a:rPr>
              <a:t>https://bulletins.psu.edu/undergrad/</a:t>
            </a:r>
            <a:endParaRPr lang="en-US" dirty="0"/>
          </a:p>
          <a:p>
            <a:endParaRPr lang="en-US" dirty="0"/>
          </a:p>
        </p:txBody>
      </p:sp>
      <p:sp>
        <p:nvSpPr>
          <p:cNvPr id="5" name="TextBox 4"/>
          <p:cNvSpPr txBox="1"/>
          <p:nvPr/>
        </p:nvSpPr>
        <p:spPr>
          <a:xfrm>
            <a:off x="457200" y="6135469"/>
            <a:ext cx="8229600" cy="646331"/>
          </a:xfrm>
          <a:prstGeom prst="rect">
            <a:avLst/>
          </a:prstGeom>
          <a:solidFill>
            <a:schemeClr val="bg1"/>
          </a:solidFill>
        </p:spPr>
        <p:txBody>
          <a:bodyPr wrap="square" rtlCol="0">
            <a:spAutoFit/>
          </a:bodyPr>
          <a:lstStyle/>
          <a:p>
            <a:r>
              <a:rPr lang="en-US" dirty="0"/>
              <a:t>To look up courses, you can enter the exact course number within quotes, e.g. “Army 302” or click “Courses” from the menu to get the screen on the next slide.</a:t>
            </a:r>
          </a:p>
        </p:txBody>
      </p:sp>
      <p:sp>
        <p:nvSpPr>
          <p:cNvPr id="6" name="Down Arrow 5"/>
          <p:cNvSpPr/>
          <p:nvPr/>
        </p:nvSpPr>
        <p:spPr>
          <a:xfrm>
            <a:off x="2667000" y="2514600"/>
            <a:ext cx="304800" cy="53340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5FF4EE7-161E-4D79-AF33-1CB030773858}"/>
              </a:ext>
            </a:extLst>
          </p:cNvPr>
          <p:cNvSpPr>
            <a:spLocks noGrp="1"/>
          </p:cNvSpPr>
          <p:nvPr>
            <p:ph type="sldNum" sz="quarter" idx="12"/>
          </p:nvPr>
        </p:nvSpPr>
        <p:spPr/>
        <p:txBody>
          <a:bodyPr/>
          <a:lstStyle/>
          <a:p>
            <a:fld id="{E3668362-7DAE-4523-99D6-1D7E7B6FCDED}" type="slidenum">
              <a:rPr lang="en-US" smtClean="0"/>
              <a:pPr/>
              <a:t>10</a:t>
            </a:fld>
            <a:endParaRPr lang="en-US"/>
          </a:p>
        </p:txBody>
      </p:sp>
    </p:spTree>
    <p:extLst>
      <p:ext uri="{BB962C8B-B14F-4D97-AF65-F5344CB8AC3E}">
        <p14:creationId xmlns:p14="http://schemas.microsoft.com/office/powerpoint/2010/main" val="36790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D5C93-B6FC-444E-9110-DC2F5E3DAB52}"/>
              </a:ext>
            </a:extLst>
          </p:cNvPr>
          <p:cNvPicPr>
            <a:picLocks noChangeAspect="1"/>
          </p:cNvPicPr>
          <p:nvPr/>
        </p:nvPicPr>
        <p:blipFill>
          <a:blip r:embed="rId3"/>
          <a:stretch>
            <a:fillRect/>
          </a:stretch>
        </p:blipFill>
        <p:spPr>
          <a:xfrm>
            <a:off x="0" y="1202569"/>
            <a:ext cx="9144000" cy="4452862"/>
          </a:xfrm>
          <a:prstGeom prst="rect">
            <a:avLst/>
          </a:prstGeom>
        </p:spPr>
      </p:pic>
      <p:sp>
        <p:nvSpPr>
          <p:cNvPr id="2" name="Title 1"/>
          <p:cNvSpPr>
            <a:spLocks noGrp="1"/>
          </p:cNvSpPr>
          <p:nvPr>
            <p:ph type="title"/>
          </p:nvPr>
        </p:nvSpPr>
        <p:spPr/>
        <p:txBody>
          <a:bodyPr/>
          <a:lstStyle/>
          <a:p>
            <a:r>
              <a:rPr lang="en-US" dirty="0"/>
              <a:t>University Bulletin</a:t>
            </a:r>
          </a:p>
        </p:txBody>
      </p:sp>
      <p:sp>
        <p:nvSpPr>
          <p:cNvPr id="5" name="TextBox 4"/>
          <p:cNvSpPr txBox="1"/>
          <p:nvPr/>
        </p:nvSpPr>
        <p:spPr>
          <a:xfrm>
            <a:off x="457200" y="5715000"/>
            <a:ext cx="8229600" cy="369332"/>
          </a:xfrm>
          <a:prstGeom prst="rect">
            <a:avLst/>
          </a:prstGeom>
          <a:solidFill>
            <a:schemeClr val="bg1"/>
          </a:solidFill>
        </p:spPr>
        <p:txBody>
          <a:bodyPr wrap="square" rtlCol="0">
            <a:spAutoFit/>
          </a:bodyPr>
          <a:lstStyle/>
          <a:p>
            <a:pPr algn="ctr"/>
            <a:r>
              <a:rPr lang="en-US" dirty="0"/>
              <a:t>On this screen, click “Undergraduate Courses” on the right side menu.</a:t>
            </a:r>
          </a:p>
        </p:txBody>
      </p:sp>
      <p:sp>
        <p:nvSpPr>
          <p:cNvPr id="7" name="Down Arrow 6"/>
          <p:cNvSpPr/>
          <p:nvPr/>
        </p:nvSpPr>
        <p:spPr>
          <a:xfrm rot="5400000">
            <a:off x="7886700" y="4762500"/>
            <a:ext cx="304800" cy="53340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6C7506E-BE5E-4911-A037-E8DB4730CAAF}"/>
              </a:ext>
            </a:extLst>
          </p:cNvPr>
          <p:cNvSpPr>
            <a:spLocks noGrp="1"/>
          </p:cNvSpPr>
          <p:nvPr>
            <p:ph type="sldNum" sz="quarter" idx="12"/>
          </p:nvPr>
        </p:nvSpPr>
        <p:spPr/>
        <p:txBody>
          <a:bodyPr/>
          <a:lstStyle/>
          <a:p>
            <a:fld id="{E3668362-7DAE-4523-99D6-1D7E7B6FCDED}" type="slidenum">
              <a:rPr lang="en-US" smtClean="0"/>
              <a:pPr/>
              <a:t>11</a:t>
            </a:fld>
            <a:endParaRPr lang="en-US"/>
          </a:p>
        </p:txBody>
      </p:sp>
    </p:spTree>
    <p:extLst>
      <p:ext uri="{BB962C8B-B14F-4D97-AF65-F5344CB8AC3E}">
        <p14:creationId xmlns:p14="http://schemas.microsoft.com/office/powerpoint/2010/main" val="367903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1125D4-D24B-4155-B7F8-3A89DE3E3F81}"/>
              </a:ext>
            </a:extLst>
          </p:cNvPr>
          <p:cNvPicPr>
            <a:picLocks noChangeAspect="1"/>
          </p:cNvPicPr>
          <p:nvPr/>
        </p:nvPicPr>
        <p:blipFill>
          <a:blip r:embed="rId3"/>
          <a:stretch>
            <a:fillRect/>
          </a:stretch>
        </p:blipFill>
        <p:spPr>
          <a:xfrm>
            <a:off x="0" y="1218465"/>
            <a:ext cx="9144000" cy="4344135"/>
          </a:xfrm>
          <a:prstGeom prst="rect">
            <a:avLst/>
          </a:prstGeom>
        </p:spPr>
      </p:pic>
      <p:sp>
        <p:nvSpPr>
          <p:cNvPr id="2" name="Title 1"/>
          <p:cNvSpPr>
            <a:spLocks noGrp="1"/>
          </p:cNvSpPr>
          <p:nvPr>
            <p:ph type="title"/>
          </p:nvPr>
        </p:nvSpPr>
        <p:spPr/>
        <p:txBody>
          <a:bodyPr/>
          <a:lstStyle/>
          <a:p>
            <a:r>
              <a:rPr lang="en-US" dirty="0"/>
              <a:t>University Bulletin</a:t>
            </a:r>
          </a:p>
        </p:txBody>
      </p:sp>
      <p:sp>
        <p:nvSpPr>
          <p:cNvPr id="5" name="TextBox 4"/>
          <p:cNvSpPr txBox="1"/>
          <p:nvPr/>
        </p:nvSpPr>
        <p:spPr>
          <a:xfrm>
            <a:off x="457200" y="6172200"/>
            <a:ext cx="8229600" cy="646331"/>
          </a:xfrm>
          <a:prstGeom prst="rect">
            <a:avLst/>
          </a:prstGeom>
          <a:solidFill>
            <a:schemeClr val="bg1"/>
          </a:solidFill>
        </p:spPr>
        <p:txBody>
          <a:bodyPr wrap="square" rtlCol="0">
            <a:spAutoFit/>
          </a:bodyPr>
          <a:lstStyle/>
          <a:p>
            <a:pPr algn="ctr"/>
            <a:r>
              <a:rPr lang="en-US" dirty="0"/>
              <a:t>On this screen, you can scroll to course subject, click on corresponding letter along the top to jump to that section of subjects, or use the right-side menu.</a:t>
            </a:r>
          </a:p>
        </p:txBody>
      </p:sp>
      <p:sp>
        <p:nvSpPr>
          <p:cNvPr id="7" name="Down Arrow 6"/>
          <p:cNvSpPr/>
          <p:nvPr/>
        </p:nvSpPr>
        <p:spPr>
          <a:xfrm rot="5400000">
            <a:off x="8039100" y="4000500"/>
            <a:ext cx="304800" cy="53340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295400" y="3352800"/>
            <a:ext cx="304800" cy="53340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B4189A1-C545-4180-9544-EBB45B4E2172}"/>
              </a:ext>
            </a:extLst>
          </p:cNvPr>
          <p:cNvSpPr>
            <a:spLocks noGrp="1"/>
          </p:cNvSpPr>
          <p:nvPr>
            <p:ph type="sldNum" sz="quarter" idx="12"/>
          </p:nvPr>
        </p:nvSpPr>
        <p:spPr/>
        <p:txBody>
          <a:bodyPr/>
          <a:lstStyle/>
          <a:p>
            <a:fld id="{E3668362-7DAE-4523-99D6-1D7E7B6FCDED}" type="slidenum">
              <a:rPr lang="en-US" smtClean="0"/>
              <a:pPr/>
              <a:t>12</a:t>
            </a:fld>
            <a:endParaRPr lang="en-US" dirty="0"/>
          </a:p>
        </p:txBody>
      </p:sp>
    </p:spTree>
    <p:extLst>
      <p:ext uri="{BB962C8B-B14F-4D97-AF65-F5344CB8AC3E}">
        <p14:creationId xmlns:p14="http://schemas.microsoft.com/office/powerpoint/2010/main" val="36790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46D50-31C2-443F-99D1-85592C453F59}"/>
              </a:ext>
            </a:extLst>
          </p:cNvPr>
          <p:cNvPicPr>
            <a:picLocks noChangeAspect="1"/>
          </p:cNvPicPr>
          <p:nvPr/>
        </p:nvPicPr>
        <p:blipFill>
          <a:blip r:embed="rId3"/>
          <a:stretch>
            <a:fillRect/>
          </a:stretch>
        </p:blipFill>
        <p:spPr>
          <a:xfrm>
            <a:off x="0" y="1219200"/>
            <a:ext cx="9144000" cy="5572706"/>
          </a:xfrm>
          <a:prstGeom prst="rect">
            <a:avLst/>
          </a:prstGeom>
        </p:spPr>
      </p:pic>
      <p:sp>
        <p:nvSpPr>
          <p:cNvPr id="2" name="Title 1"/>
          <p:cNvSpPr>
            <a:spLocks noGrp="1"/>
          </p:cNvSpPr>
          <p:nvPr>
            <p:ph type="title"/>
          </p:nvPr>
        </p:nvSpPr>
        <p:spPr/>
        <p:txBody>
          <a:bodyPr/>
          <a:lstStyle/>
          <a:p>
            <a:r>
              <a:rPr lang="en-US" dirty="0"/>
              <a:t>University Bulletin</a:t>
            </a:r>
          </a:p>
        </p:txBody>
      </p:sp>
      <p:sp>
        <p:nvSpPr>
          <p:cNvPr id="5" name="TextBox 4"/>
          <p:cNvSpPr txBox="1"/>
          <p:nvPr/>
        </p:nvSpPr>
        <p:spPr>
          <a:xfrm>
            <a:off x="0" y="6324600"/>
            <a:ext cx="9144000" cy="646331"/>
          </a:xfrm>
          <a:prstGeom prst="rect">
            <a:avLst/>
          </a:prstGeom>
          <a:solidFill>
            <a:schemeClr val="bg1"/>
          </a:solidFill>
        </p:spPr>
        <p:txBody>
          <a:bodyPr wrap="square" rtlCol="0">
            <a:spAutoFit/>
          </a:bodyPr>
          <a:lstStyle/>
          <a:p>
            <a:pPr algn="ctr"/>
            <a:r>
              <a:rPr lang="en-US" dirty="0"/>
              <a:t>By clicking on a subject like “Army”, you will then see all the classes in that subject  offered at Penn State.</a:t>
            </a:r>
          </a:p>
        </p:txBody>
      </p:sp>
      <p:sp>
        <p:nvSpPr>
          <p:cNvPr id="3" name="Slide Number Placeholder 2">
            <a:extLst>
              <a:ext uri="{FF2B5EF4-FFF2-40B4-BE49-F238E27FC236}">
                <a16:creationId xmlns:a16="http://schemas.microsoft.com/office/drawing/2014/main" id="{0842AC00-2B7E-4E00-89FF-F1246B03FABC}"/>
              </a:ext>
            </a:extLst>
          </p:cNvPr>
          <p:cNvSpPr>
            <a:spLocks noGrp="1"/>
          </p:cNvSpPr>
          <p:nvPr>
            <p:ph type="sldNum" sz="quarter" idx="12"/>
          </p:nvPr>
        </p:nvSpPr>
        <p:spPr>
          <a:xfrm>
            <a:off x="7000754" y="6583362"/>
            <a:ext cx="2133600" cy="365125"/>
          </a:xfrm>
        </p:spPr>
        <p:txBody>
          <a:bodyPr/>
          <a:lstStyle/>
          <a:p>
            <a:fld id="{E3668362-7DAE-4523-99D6-1D7E7B6FCDED}" type="slidenum">
              <a:rPr lang="en-US" smtClean="0"/>
              <a:pPr/>
              <a:t>13</a:t>
            </a:fld>
            <a:endParaRPr lang="en-US" dirty="0"/>
          </a:p>
        </p:txBody>
      </p:sp>
    </p:spTree>
    <p:extLst>
      <p:ext uri="{BB962C8B-B14F-4D97-AF65-F5344CB8AC3E}">
        <p14:creationId xmlns:p14="http://schemas.microsoft.com/office/powerpoint/2010/main" val="367903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7200" y="498232"/>
            <a:ext cx="8229600" cy="5064368"/>
          </a:xfrm>
          <a:prstGeom prst="rect">
            <a:avLst/>
          </a:prstGeom>
          <a:noFill/>
          <a:ln w="9525">
            <a:noFill/>
            <a:miter lim="800000"/>
            <a:headEnd/>
            <a:tailEnd/>
          </a:ln>
        </p:spPr>
      </p:pic>
      <p:sp>
        <p:nvSpPr>
          <p:cNvPr id="2" name="Rectangle 1"/>
          <p:cNvSpPr/>
          <p:nvPr/>
        </p:nvSpPr>
        <p:spPr>
          <a:xfrm>
            <a:off x="0" y="0"/>
            <a:ext cx="9144000" cy="584775"/>
          </a:xfrm>
          <a:prstGeom prst="rect">
            <a:avLst/>
          </a:prstGeom>
        </p:spPr>
        <p:txBody>
          <a:bodyPr wrap="square">
            <a:spAutoFit/>
          </a:bodyPr>
          <a:lstStyle/>
          <a:p>
            <a:pPr algn="ctr"/>
            <a:r>
              <a:rPr lang="en-US" sz="3200" dirty="0"/>
              <a:t>Individual Course Description</a:t>
            </a:r>
          </a:p>
        </p:txBody>
      </p:sp>
      <p:sp>
        <p:nvSpPr>
          <p:cNvPr id="4" name="TextBox 3"/>
          <p:cNvSpPr txBox="1"/>
          <p:nvPr/>
        </p:nvSpPr>
        <p:spPr>
          <a:xfrm>
            <a:off x="304800" y="5562600"/>
            <a:ext cx="8534400" cy="1200329"/>
          </a:xfrm>
          <a:prstGeom prst="rect">
            <a:avLst/>
          </a:prstGeom>
          <a:noFill/>
        </p:spPr>
        <p:txBody>
          <a:bodyPr wrap="square" rtlCol="0">
            <a:spAutoFit/>
          </a:bodyPr>
          <a:lstStyle/>
          <a:p>
            <a:r>
              <a:rPr lang="en-US" dirty="0"/>
              <a:t>When you click on an individual course from the list of classes, the Bulletin will state the requirements the course may fulfill. In the example above, this course may satisfy either a Bachelor of Arts requirement in the Humanities field or a General Education in Humanities (GH). In addition, it can satisfy either the US or IL requirement (but not both).</a:t>
            </a:r>
          </a:p>
        </p:txBody>
      </p:sp>
      <p:sp>
        <p:nvSpPr>
          <p:cNvPr id="5" name="Oval 4"/>
          <p:cNvSpPr/>
          <p:nvPr/>
        </p:nvSpPr>
        <p:spPr>
          <a:xfrm>
            <a:off x="381000" y="4800600"/>
            <a:ext cx="2133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C39C3BD-FB37-49A2-99F7-2E7B65E23128}"/>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14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indefinite" fill="hold" grpId="0" nodeType="with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Suggested Academic Plan</a:t>
            </a:r>
          </a:p>
        </p:txBody>
      </p:sp>
      <p:sp>
        <p:nvSpPr>
          <p:cNvPr id="3" name="Content Placeholder 2"/>
          <p:cNvSpPr>
            <a:spLocks noGrp="1"/>
          </p:cNvSpPr>
          <p:nvPr>
            <p:ph idx="1"/>
          </p:nvPr>
        </p:nvSpPr>
        <p:spPr>
          <a:xfrm>
            <a:off x="457200" y="1196340"/>
            <a:ext cx="8229600" cy="5661660"/>
          </a:xfrm>
        </p:spPr>
        <p:txBody>
          <a:bodyPr>
            <a:normAutofit/>
          </a:bodyPr>
          <a:lstStyle/>
          <a:p>
            <a:r>
              <a:rPr lang="en-US" dirty="0"/>
              <a:t>Penn State has created a plan for most, if not all, four-year degree majors by option as applicable. </a:t>
            </a:r>
          </a:p>
          <a:p>
            <a:r>
              <a:rPr lang="en-US" dirty="0"/>
              <a:t>Start at : </a:t>
            </a:r>
            <a:r>
              <a:rPr lang="en-US" dirty="0">
                <a:hlinkClick r:id="rId3"/>
              </a:rPr>
              <a:t>https://bulletins.psu.edu/undergrad/</a:t>
            </a:r>
            <a:r>
              <a:rPr lang="en-US" dirty="0"/>
              <a:t> (next slide)</a:t>
            </a:r>
          </a:p>
          <a:p>
            <a:r>
              <a:rPr lang="en-US" dirty="0"/>
              <a:t>Also, look at your college/department website (often under “Advising” or “Current Students”) for a “Roadmap” or “Handbook” or simply webpages that list any department required classes, options, or electives that may not be included with the Suggested Academic Plan.</a:t>
            </a:r>
          </a:p>
        </p:txBody>
      </p:sp>
      <p:sp>
        <p:nvSpPr>
          <p:cNvPr id="4" name="Slide Number Placeholder 3">
            <a:extLst>
              <a:ext uri="{FF2B5EF4-FFF2-40B4-BE49-F238E27FC236}">
                <a16:creationId xmlns:a16="http://schemas.microsoft.com/office/drawing/2014/main" id="{9AEEB6A7-4537-4EAA-BE3C-9C24F417F7B0}"/>
              </a:ext>
            </a:extLst>
          </p:cNvPr>
          <p:cNvSpPr>
            <a:spLocks noGrp="1"/>
          </p:cNvSpPr>
          <p:nvPr>
            <p:ph type="sldNum" sz="quarter" idx="12"/>
          </p:nvPr>
        </p:nvSpPr>
        <p:spPr>
          <a:xfrm>
            <a:off x="7010400" y="6473584"/>
            <a:ext cx="2133600" cy="365125"/>
          </a:xfrm>
        </p:spPr>
        <p:txBody>
          <a:bodyPr/>
          <a:lstStyle/>
          <a:p>
            <a:fld id="{E3668362-7DAE-4523-99D6-1D7E7B6FCDED}"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FCDE12-B9CC-43E6-A96E-B2FD6C9ED049}"/>
              </a:ext>
            </a:extLst>
          </p:cNvPr>
          <p:cNvPicPr>
            <a:picLocks noChangeAspect="1"/>
          </p:cNvPicPr>
          <p:nvPr/>
        </p:nvPicPr>
        <p:blipFill>
          <a:blip r:embed="rId3"/>
          <a:stretch>
            <a:fillRect/>
          </a:stretch>
        </p:blipFill>
        <p:spPr>
          <a:xfrm>
            <a:off x="981173" y="1563151"/>
            <a:ext cx="7199934" cy="4297680"/>
          </a:xfrm>
          <a:prstGeom prst="rect">
            <a:avLst/>
          </a:prstGeom>
        </p:spPr>
      </p:pic>
      <p:sp>
        <p:nvSpPr>
          <p:cNvPr id="2" name="Title 1"/>
          <p:cNvSpPr>
            <a:spLocks noGrp="1"/>
          </p:cNvSpPr>
          <p:nvPr>
            <p:ph type="title"/>
          </p:nvPr>
        </p:nvSpPr>
        <p:spPr>
          <a:xfrm>
            <a:off x="457200" y="0"/>
            <a:ext cx="8229600" cy="1143000"/>
          </a:xfrm>
        </p:spPr>
        <p:txBody>
          <a:bodyPr/>
          <a:lstStyle/>
          <a:p>
            <a:r>
              <a:rPr lang="en-US" dirty="0"/>
              <a:t>University Bulletin</a:t>
            </a:r>
          </a:p>
        </p:txBody>
      </p:sp>
      <p:sp>
        <p:nvSpPr>
          <p:cNvPr id="3" name="Content Placeholder 2"/>
          <p:cNvSpPr>
            <a:spLocks noGrp="1"/>
          </p:cNvSpPr>
          <p:nvPr>
            <p:ph idx="1"/>
          </p:nvPr>
        </p:nvSpPr>
        <p:spPr>
          <a:xfrm>
            <a:off x="457200" y="1020762"/>
            <a:ext cx="8534400" cy="5105400"/>
          </a:xfrm>
        </p:spPr>
        <p:txBody>
          <a:bodyPr>
            <a:normAutofit/>
          </a:bodyPr>
          <a:lstStyle/>
          <a:p>
            <a:r>
              <a:rPr lang="en-US" dirty="0"/>
              <a:t>Main site: </a:t>
            </a:r>
            <a:r>
              <a:rPr lang="en-US" dirty="0">
                <a:hlinkClick r:id="rId4"/>
              </a:rPr>
              <a:t>https://bulletins.psu.edu/undergrad/</a:t>
            </a:r>
            <a:endParaRPr lang="en-US" dirty="0"/>
          </a:p>
          <a:p>
            <a:endParaRPr lang="en-US" dirty="0"/>
          </a:p>
        </p:txBody>
      </p:sp>
      <p:sp>
        <p:nvSpPr>
          <p:cNvPr id="5" name="TextBox 4"/>
          <p:cNvSpPr txBox="1"/>
          <p:nvPr/>
        </p:nvSpPr>
        <p:spPr>
          <a:xfrm>
            <a:off x="76200" y="5867400"/>
            <a:ext cx="8991600" cy="646331"/>
          </a:xfrm>
          <a:prstGeom prst="rect">
            <a:avLst/>
          </a:prstGeom>
          <a:solidFill>
            <a:schemeClr val="bg1"/>
          </a:solidFill>
        </p:spPr>
        <p:txBody>
          <a:bodyPr wrap="square" rtlCol="0">
            <a:spAutoFit/>
          </a:bodyPr>
          <a:lstStyle/>
          <a:p>
            <a:r>
              <a:rPr lang="en-US" dirty="0"/>
              <a:t>If you started college this year, click “PROGRAMS” then “Baccalaureate Degree Programs,” and then your major. Otherwise, click “ARCHIVE,” the school year you started, then your major.</a:t>
            </a:r>
          </a:p>
        </p:txBody>
      </p:sp>
      <p:sp>
        <p:nvSpPr>
          <p:cNvPr id="6" name="Down Arrow 5"/>
          <p:cNvSpPr/>
          <p:nvPr/>
        </p:nvSpPr>
        <p:spPr>
          <a:xfrm>
            <a:off x="3276600" y="2316162"/>
            <a:ext cx="304800" cy="53340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5FF4EE7-161E-4D79-AF33-1CB030773858}"/>
              </a:ext>
            </a:extLst>
          </p:cNvPr>
          <p:cNvSpPr>
            <a:spLocks noGrp="1"/>
          </p:cNvSpPr>
          <p:nvPr>
            <p:ph type="sldNum" sz="quarter" idx="12"/>
          </p:nvPr>
        </p:nvSpPr>
        <p:spPr/>
        <p:txBody>
          <a:bodyPr/>
          <a:lstStyle/>
          <a:p>
            <a:fld id="{E3668362-7DAE-4523-99D6-1D7E7B6FCDED}" type="slidenum">
              <a:rPr lang="en-US" smtClean="0"/>
              <a:pPr/>
              <a:t>16</a:t>
            </a:fld>
            <a:endParaRPr lang="en-US"/>
          </a:p>
        </p:txBody>
      </p:sp>
      <p:sp>
        <p:nvSpPr>
          <p:cNvPr id="9" name="Down Arrow 5">
            <a:extLst>
              <a:ext uri="{FF2B5EF4-FFF2-40B4-BE49-F238E27FC236}">
                <a16:creationId xmlns:a16="http://schemas.microsoft.com/office/drawing/2014/main" id="{E4877806-2013-4D2A-ABD0-98ED905ADA92}"/>
              </a:ext>
            </a:extLst>
          </p:cNvPr>
          <p:cNvSpPr/>
          <p:nvPr/>
        </p:nvSpPr>
        <p:spPr>
          <a:xfrm>
            <a:off x="6198909" y="2316162"/>
            <a:ext cx="304800" cy="53340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83E35-FC49-4BA6-8C10-118C8D765E3C}"/>
              </a:ext>
            </a:extLst>
          </p:cNvPr>
          <p:cNvSpPr>
            <a:spLocks noGrp="1"/>
          </p:cNvSpPr>
          <p:nvPr>
            <p:ph type="sldNum" sz="quarter" idx="12"/>
          </p:nvPr>
        </p:nvSpPr>
        <p:spPr/>
        <p:txBody>
          <a:bodyPr/>
          <a:lstStyle/>
          <a:p>
            <a:fld id="{E3668362-7DAE-4523-99D6-1D7E7B6FCDED}" type="slidenum">
              <a:rPr lang="en-US" smtClean="0"/>
              <a:pPr/>
              <a:t>17</a:t>
            </a:fld>
            <a:endParaRPr lang="en-US"/>
          </a:p>
        </p:txBody>
      </p:sp>
      <p:pic>
        <p:nvPicPr>
          <p:cNvPr id="3" name="Picture 2" descr="Print option">
            <a:extLst>
              <a:ext uri="{FF2B5EF4-FFF2-40B4-BE49-F238E27FC236}">
                <a16:creationId xmlns:a16="http://schemas.microsoft.com/office/drawing/2014/main" id="{553CCFC8-FF97-49BF-B21E-AD55252482C2}"/>
              </a:ext>
            </a:extLst>
          </p:cNvPr>
          <p:cNvPicPr>
            <a:picLocks noChangeAspect="1"/>
          </p:cNvPicPr>
          <p:nvPr/>
        </p:nvPicPr>
        <p:blipFill>
          <a:blip r:embed="rId2"/>
          <a:stretch>
            <a:fillRect/>
          </a:stretch>
        </p:blipFill>
        <p:spPr>
          <a:xfrm>
            <a:off x="1571" y="0"/>
            <a:ext cx="4929188" cy="6858000"/>
          </a:xfrm>
          <a:prstGeom prst="rect">
            <a:avLst/>
          </a:prstGeom>
        </p:spPr>
      </p:pic>
      <p:sp>
        <p:nvSpPr>
          <p:cNvPr id="4" name="TextBox 3">
            <a:extLst>
              <a:ext uri="{FF2B5EF4-FFF2-40B4-BE49-F238E27FC236}">
                <a16:creationId xmlns:a16="http://schemas.microsoft.com/office/drawing/2014/main" id="{483FA292-2A3C-4AED-8050-12D711172ED8}"/>
              </a:ext>
            </a:extLst>
          </p:cNvPr>
          <p:cNvSpPr txBox="1"/>
          <p:nvPr/>
        </p:nvSpPr>
        <p:spPr>
          <a:xfrm>
            <a:off x="5029200" y="76200"/>
            <a:ext cx="4038601" cy="6740307"/>
          </a:xfrm>
          <a:prstGeom prst="rect">
            <a:avLst/>
          </a:prstGeom>
          <a:noFill/>
        </p:spPr>
        <p:txBody>
          <a:bodyPr wrap="square" rtlCol="0">
            <a:spAutoFit/>
          </a:bodyPr>
          <a:lstStyle/>
          <a:p>
            <a:r>
              <a:rPr lang="en-US" dirty="0"/>
              <a:t>By clicking “Suggested Academic Plan” on the right side and then your campus and/or option (if applicable), a semester-by-semester plan.</a:t>
            </a:r>
          </a:p>
          <a:p>
            <a:endParaRPr lang="en-US" dirty="0"/>
          </a:p>
          <a:p>
            <a:r>
              <a:rPr lang="en-US" dirty="0"/>
              <a:t>One way to print this plan is to highlight the plan, but you should include the text above and below the table to keep the formatting, then click print.</a:t>
            </a:r>
          </a:p>
          <a:p>
            <a:endParaRPr lang="en-US" dirty="0"/>
          </a:p>
          <a:p>
            <a:r>
              <a:rPr lang="en-US" dirty="0"/>
              <a:t>Another way is to:</a:t>
            </a:r>
          </a:p>
          <a:p>
            <a:r>
              <a:rPr lang="en-US" dirty="0"/>
              <a:t>1. Change the magnification of your screen (hold the Ctrl key then press the “+” or “-” key to resize the display.</a:t>
            </a:r>
          </a:p>
          <a:p>
            <a:r>
              <a:rPr lang="en-US" dirty="0"/>
              <a:t>2. Use the “Snipping tool” or “Snip &amp; Sketch” program (Windows) to capture a picture of the plan.</a:t>
            </a:r>
          </a:p>
          <a:p>
            <a:r>
              <a:rPr lang="en-US" dirty="0"/>
              <a:t>3. Paste the picture into Word or another program, then print.</a:t>
            </a:r>
          </a:p>
          <a:p>
            <a:endParaRPr lang="en-US" dirty="0"/>
          </a:p>
          <a:p>
            <a:r>
              <a:rPr lang="en-US" dirty="0"/>
              <a:t>If you click the Print options button and select “Download PDF of this page”, you will get a file with some planning details specific for the major.</a:t>
            </a:r>
          </a:p>
        </p:txBody>
      </p:sp>
      <p:sp>
        <p:nvSpPr>
          <p:cNvPr id="5" name="Arrow: Up 4">
            <a:extLst>
              <a:ext uri="{FF2B5EF4-FFF2-40B4-BE49-F238E27FC236}">
                <a16:creationId xmlns:a16="http://schemas.microsoft.com/office/drawing/2014/main" id="{6A21CF19-AFAD-44C8-A5AF-F8F0CAD0609C}"/>
              </a:ext>
            </a:extLst>
          </p:cNvPr>
          <p:cNvSpPr/>
          <p:nvPr/>
        </p:nvSpPr>
        <p:spPr>
          <a:xfrm>
            <a:off x="3988569" y="2971800"/>
            <a:ext cx="404813" cy="45720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B5856AA3-796B-4FB7-A8C5-00B22EDEA11B}"/>
              </a:ext>
            </a:extLst>
          </p:cNvPr>
          <p:cNvSpPr txBox="1"/>
          <p:nvPr/>
        </p:nvSpPr>
        <p:spPr>
          <a:xfrm>
            <a:off x="3886200" y="3379113"/>
            <a:ext cx="685800" cy="430887"/>
          </a:xfrm>
          <a:prstGeom prst="rect">
            <a:avLst/>
          </a:prstGeom>
          <a:noFill/>
        </p:spPr>
        <p:txBody>
          <a:bodyPr wrap="square" rtlCol="0">
            <a:spAutoFit/>
          </a:bodyPr>
          <a:lstStyle/>
          <a:p>
            <a:pPr algn="ctr"/>
            <a:r>
              <a:rPr lang="en-US" sz="1050" dirty="0"/>
              <a:t>Print options</a:t>
            </a:r>
          </a:p>
        </p:txBody>
      </p:sp>
    </p:spTree>
    <p:extLst>
      <p:ext uri="{BB962C8B-B14F-4D97-AF65-F5344CB8AC3E}">
        <p14:creationId xmlns:p14="http://schemas.microsoft.com/office/powerpoint/2010/main" val="118601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99D690-1810-4A51-A106-903CC0F74477}"/>
              </a:ext>
            </a:extLst>
          </p:cNvPr>
          <p:cNvPicPr>
            <a:picLocks noChangeAspect="1"/>
          </p:cNvPicPr>
          <p:nvPr/>
        </p:nvPicPr>
        <p:blipFill>
          <a:blip r:embed="rId2"/>
          <a:stretch>
            <a:fillRect/>
          </a:stretch>
        </p:blipFill>
        <p:spPr>
          <a:xfrm>
            <a:off x="9525" y="0"/>
            <a:ext cx="4963571" cy="6858000"/>
          </a:xfrm>
          <a:prstGeom prst="rect">
            <a:avLst/>
          </a:prstGeom>
          <a:solidFill>
            <a:srgbClr val="00467A"/>
          </a:solidFill>
        </p:spPr>
      </p:pic>
      <p:sp>
        <p:nvSpPr>
          <p:cNvPr id="2" name="Slide Number Placeholder 1">
            <a:extLst>
              <a:ext uri="{FF2B5EF4-FFF2-40B4-BE49-F238E27FC236}">
                <a16:creationId xmlns:a16="http://schemas.microsoft.com/office/drawing/2014/main" id="{5F083E35-FC49-4BA6-8C10-118C8D765E3C}"/>
              </a:ext>
            </a:extLst>
          </p:cNvPr>
          <p:cNvSpPr>
            <a:spLocks noGrp="1"/>
          </p:cNvSpPr>
          <p:nvPr>
            <p:ph type="sldNum" sz="quarter" idx="12"/>
          </p:nvPr>
        </p:nvSpPr>
        <p:spPr/>
        <p:txBody>
          <a:bodyPr/>
          <a:lstStyle/>
          <a:p>
            <a:fld id="{E3668362-7DAE-4523-99D6-1D7E7B6FCDED}" type="slidenum">
              <a:rPr lang="en-US" smtClean="0"/>
              <a:pPr/>
              <a:t>18</a:t>
            </a:fld>
            <a:endParaRPr lang="en-US"/>
          </a:p>
        </p:txBody>
      </p:sp>
      <p:sp>
        <p:nvSpPr>
          <p:cNvPr id="5" name="Arrow: Up 4">
            <a:extLst>
              <a:ext uri="{FF2B5EF4-FFF2-40B4-BE49-F238E27FC236}">
                <a16:creationId xmlns:a16="http://schemas.microsoft.com/office/drawing/2014/main" id="{6A21CF19-AFAD-44C8-A5AF-F8F0CAD0609C}"/>
              </a:ext>
            </a:extLst>
          </p:cNvPr>
          <p:cNvSpPr/>
          <p:nvPr/>
        </p:nvSpPr>
        <p:spPr>
          <a:xfrm rot="16746574">
            <a:off x="3482372" y="2589365"/>
            <a:ext cx="404813" cy="2040008"/>
          </a:xfrm>
          <a:prstGeom prst="upArrow">
            <a:avLst/>
          </a:prstGeom>
          <a:solidFill>
            <a:srgbClr val="0046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2E6BC180-09A8-47E2-B654-F9BBC733B732}"/>
              </a:ext>
            </a:extLst>
          </p:cNvPr>
          <p:cNvSpPr txBox="1"/>
          <p:nvPr/>
        </p:nvSpPr>
        <p:spPr>
          <a:xfrm>
            <a:off x="4800600" y="3276599"/>
            <a:ext cx="4038601" cy="1477328"/>
          </a:xfrm>
          <a:prstGeom prst="rect">
            <a:avLst/>
          </a:prstGeom>
          <a:noFill/>
        </p:spPr>
        <p:txBody>
          <a:bodyPr wrap="square" rtlCol="0">
            <a:spAutoFit/>
          </a:bodyPr>
          <a:lstStyle/>
          <a:p>
            <a:r>
              <a:rPr lang="en-US" dirty="0"/>
              <a:t>If you click on the Print Options button, select “Download PDF of this page” on the pop-up and you will get a file with some planning details specific for the major.</a:t>
            </a:r>
          </a:p>
        </p:txBody>
      </p:sp>
    </p:spTree>
    <p:extLst>
      <p:ext uri="{BB962C8B-B14F-4D97-AF65-F5344CB8AC3E}">
        <p14:creationId xmlns:p14="http://schemas.microsoft.com/office/powerpoint/2010/main" val="316336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83E35-FC49-4BA6-8C10-118C8D765E3C}"/>
              </a:ext>
            </a:extLst>
          </p:cNvPr>
          <p:cNvSpPr>
            <a:spLocks noGrp="1"/>
          </p:cNvSpPr>
          <p:nvPr>
            <p:ph type="sldNum" sz="quarter" idx="12"/>
          </p:nvPr>
        </p:nvSpPr>
        <p:spPr/>
        <p:txBody>
          <a:bodyPr/>
          <a:lstStyle/>
          <a:p>
            <a:fld id="{E3668362-7DAE-4523-99D6-1D7E7B6FCDED}" type="slidenum">
              <a:rPr lang="en-US" smtClean="0"/>
              <a:pPr/>
              <a:t>19</a:t>
            </a:fld>
            <a:endParaRPr lang="en-US"/>
          </a:p>
        </p:txBody>
      </p:sp>
      <p:sp>
        <p:nvSpPr>
          <p:cNvPr id="9" name="TextBox 8">
            <a:extLst>
              <a:ext uri="{FF2B5EF4-FFF2-40B4-BE49-F238E27FC236}">
                <a16:creationId xmlns:a16="http://schemas.microsoft.com/office/drawing/2014/main" id="{2E6BC180-09A8-47E2-B654-F9BBC733B732}"/>
              </a:ext>
            </a:extLst>
          </p:cNvPr>
          <p:cNvSpPr txBox="1"/>
          <p:nvPr/>
        </p:nvSpPr>
        <p:spPr>
          <a:xfrm>
            <a:off x="5986414" y="1219200"/>
            <a:ext cx="2743201" cy="4801314"/>
          </a:xfrm>
          <a:prstGeom prst="rect">
            <a:avLst/>
          </a:prstGeom>
          <a:noFill/>
        </p:spPr>
        <p:txBody>
          <a:bodyPr wrap="square" rtlCol="0">
            <a:spAutoFit/>
          </a:bodyPr>
          <a:lstStyle/>
          <a:p>
            <a:r>
              <a:rPr lang="en-US" dirty="0"/>
              <a:t>The downloaded PDF typically discusses the degree requirements, option and option requirements, if any, a smaller version of the suggested academic plan, and notes related to the academic plan.</a:t>
            </a:r>
          </a:p>
          <a:p>
            <a:endParaRPr lang="en-US" dirty="0"/>
          </a:p>
          <a:p>
            <a:r>
              <a:rPr lang="en-US" dirty="0"/>
              <a:t>You may need to review the department’s webpages to find any “Department list” of classes for certain degree requirements if the list not included on the PDF.</a:t>
            </a:r>
          </a:p>
        </p:txBody>
      </p:sp>
      <p:pic>
        <p:nvPicPr>
          <p:cNvPr id="3" name="Picture 2">
            <a:extLst>
              <a:ext uri="{FF2B5EF4-FFF2-40B4-BE49-F238E27FC236}">
                <a16:creationId xmlns:a16="http://schemas.microsoft.com/office/drawing/2014/main" id="{36F4E267-EB03-4D45-A57C-EEAE3E42FC27}"/>
              </a:ext>
            </a:extLst>
          </p:cNvPr>
          <p:cNvPicPr>
            <a:picLocks noChangeAspect="1"/>
          </p:cNvPicPr>
          <p:nvPr/>
        </p:nvPicPr>
        <p:blipFill>
          <a:blip r:embed="rId2"/>
          <a:stretch>
            <a:fillRect/>
          </a:stretch>
        </p:blipFill>
        <p:spPr>
          <a:xfrm>
            <a:off x="-9525" y="0"/>
            <a:ext cx="5995939" cy="6858000"/>
          </a:xfrm>
          <a:prstGeom prst="rect">
            <a:avLst/>
          </a:prstGeom>
        </p:spPr>
      </p:pic>
    </p:spTree>
    <p:extLst>
      <p:ext uri="{BB962C8B-B14F-4D97-AF65-F5344CB8AC3E}">
        <p14:creationId xmlns:p14="http://schemas.microsoft.com/office/powerpoint/2010/main" val="268463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fontScale="92500"/>
          </a:bodyPr>
          <a:lstStyle/>
          <a:p>
            <a:pPr>
              <a:buNone/>
            </a:pPr>
            <a:r>
              <a:rPr lang="en-US" dirty="0"/>
              <a:t>Upon completing this presentation, users should understand the ROTC and general university requirements for graduation, be able to draft an academic plan, and be able to properly fill out a USACC form 104-R.</a:t>
            </a:r>
          </a:p>
          <a:p>
            <a:endParaRPr lang="en-US" dirty="0"/>
          </a:p>
          <a:p>
            <a:pPr>
              <a:buNone/>
            </a:pPr>
            <a:r>
              <a:rPr lang="en-US" dirty="0"/>
              <a:t>NOTE: While this presentation is directed for Penn State Cadets, the principles should work for all Cadets using their university’s resources.</a:t>
            </a:r>
          </a:p>
        </p:txBody>
      </p:sp>
      <p:sp>
        <p:nvSpPr>
          <p:cNvPr id="4" name="Slide Number Placeholder 3">
            <a:extLst>
              <a:ext uri="{FF2B5EF4-FFF2-40B4-BE49-F238E27FC236}">
                <a16:creationId xmlns:a16="http://schemas.microsoft.com/office/drawing/2014/main" id="{A4F7DC95-47BB-4375-BF78-58810F5DD2F2}"/>
              </a:ext>
            </a:extLst>
          </p:cNvPr>
          <p:cNvSpPr>
            <a:spLocks noGrp="1"/>
          </p:cNvSpPr>
          <p:nvPr>
            <p:ph type="sldNum" sz="quarter" idx="12"/>
          </p:nvPr>
        </p:nvSpPr>
        <p:spPr/>
        <p:txBody>
          <a:bodyPr/>
          <a:lstStyle/>
          <a:p>
            <a:fld id="{E3668362-7DAE-4523-99D6-1D7E7B6FCDE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6" name="TextBox 25"/>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53" name="TextBox 52"/>
          <p:cNvSpPr txBox="1"/>
          <p:nvPr/>
        </p:nvSpPr>
        <p:spPr>
          <a:xfrm>
            <a:off x="0" y="0"/>
            <a:ext cx="1905000" cy="3693319"/>
          </a:xfrm>
          <a:prstGeom prst="rect">
            <a:avLst/>
          </a:prstGeom>
          <a:solidFill>
            <a:schemeClr val="bg1"/>
          </a:solidFill>
        </p:spPr>
        <p:txBody>
          <a:bodyPr wrap="square" rtlCol="0">
            <a:spAutoFit/>
          </a:bodyPr>
          <a:lstStyle/>
          <a:p>
            <a:r>
              <a:rPr lang="en-US" dirty="0"/>
              <a:t>Use the printed  Suggested Academic Plan as a worksheet to select classes that will go on your 104-R. Each class needs to satisfy a requirement. If necessary, you can change your choices later.</a:t>
            </a:r>
          </a:p>
          <a:p>
            <a:endParaRPr lang="en-US" dirty="0"/>
          </a:p>
        </p:txBody>
      </p:sp>
      <p:sp>
        <p:nvSpPr>
          <p:cNvPr id="54" name="Rectangle 53"/>
          <p:cNvSpPr/>
          <p:nvPr/>
        </p:nvSpPr>
        <p:spPr>
          <a:xfrm>
            <a:off x="7391400" y="0"/>
            <a:ext cx="1752600" cy="6463308"/>
          </a:xfrm>
          <a:prstGeom prst="rect">
            <a:avLst/>
          </a:prstGeom>
        </p:spPr>
        <p:txBody>
          <a:bodyPr wrap="square">
            <a:spAutoFit/>
          </a:bodyPr>
          <a:lstStyle/>
          <a:p>
            <a:r>
              <a:rPr lang="en-US" dirty="0"/>
              <a:t>2. If your major specifies a selection of supporting courses, review the list of options posted either with the suggested plan, the PDF download, or on the department website. </a:t>
            </a:r>
          </a:p>
          <a:p>
            <a:r>
              <a:rPr lang="en-US" dirty="0"/>
              <a:t>Write in your choice for each requirement. In this example, a student should take a lower-level supporting course in HIST in the 4</a:t>
            </a:r>
            <a:r>
              <a:rPr lang="en-US" baseline="30000" dirty="0"/>
              <a:t>th</a:t>
            </a:r>
            <a:r>
              <a:rPr lang="en-US" dirty="0"/>
              <a:t> semester, like HIST 120. </a:t>
            </a:r>
          </a:p>
        </p:txBody>
      </p:sp>
      <p:sp>
        <p:nvSpPr>
          <p:cNvPr id="55" name="TextBox 54"/>
          <p:cNvSpPr txBox="1"/>
          <p:nvPr/>
        </p:nvSpPr>
        <p:spPr>
          <a:xfrm>
            <a:off x="0" y="3658849"/>
            <a:ext cx="1981200" cy="3139321"/>
          </a:xfrm>
          <a:prstGeom prst="rect">
            <a:avLst/>
          </a:prstGeom>
          <a:solidFill>
            <a:schemeClr val="bg1"/>
          </a:solidFill>
        </p:spPr>
        <p:txBody>
          <a:bodyPr wrap="square" rtlCol="0">
            <a:spAutoFit/>
          </a:bodyPr>
          <a:lstStyle/>
          <a:p>
            <a:r>
              <a:rPr lang="en-US" dirty="0"/>
              <a:t>Begin with your classes required for your major.</a:t>
            </a:r>
            <a:br>
              <a:rPr lang="en-US" dirty="0"/>
            </a:br>
            <a:endParaRPr lang="en-US" dirty="0"/>
          </a:p>
          <a:p>
            <a:r>
              <a:rPr lang="en-US" dirty="0"/>
              <a:t>1. Where you must take one class from a group of classes, pick one.</a:t>
            </a:r>
            <a:br>
              <a:rPr lang="en-US" dirty="0"/>
            </a:br>
            <a:r>
              <a:rPr lang="en-US" dirty="0"/>
              <a:t>Write in the class number where none are specified.</a:t>
            </a:r>
          </a:p>
        </p:txBody>
      </p:sp>
      <p:sp>
        <p:nvSpPr>
          <p:cNvPr id="2" name="Slide Number Placeholder 1">
            <a:extLst>
              <a:ext uri="{FF2B5EF4-FFF2-40B4-BE49-F238E27FC236}">
                <a16:creationId xmlns:a16="http://schemas.microsoft.com/office/drawing/2014/main" id="{B854941E-4CA1-4497-AABF-BA9B82846910}"/>
              </a:ext>
            </a:extLst>
          </p:cNvPr>
          <p:cNvSpPr>
            <a:spLocks noGrp="1"/>
          </p:cNvSpPr>
          <p:nvPr>
            <p:ph type="sldNum" sz="quarter" idx="12"/>
          </p:nvPr>
        </p:nvSpPr>
        <p:spPr>
          <a:xfrm>
            <a:off x="7010400" y="6498200"/>
            <a:ext cx="2133600" cy="365125"/>
          </a:xfrm>
        </p:spPr>
        <p:txBody>
          <a:bodyPr/>
          <a:lstStyle/>
          <a:p>
            <a:fld id="{E3668362-7DAE-4523-99D6-1D7E7B6FCDED}"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grpId="0" nodeType="after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3" grpId="0" animBg="1"/>
      <p:bldP spid="24" grpId="0"/>
      <p:bldP spid="25" grpId="0"/>
      <p:bldP spid="26" grpId="0" animBg="1"/>
      <p:bldP spid="27" grpId="0"/>
      <p:bldP spid="28" grpId="0"/>
      <p:bldP spid="29" grpId="0"/>
      <p:bldP spid="30" grpId="0"/>
      <p:bldP spid="54" grpId="0"/>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54" name="TextBox 53"/>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9" name="TextBox 8"/>
          <p:cNvSpPr txBox="1"/>
          <p:nvPr/>
        </p:nvSpPr>
        <p:spPr>
          <a:xfrm>
            <a:off x="5154304" y="1193800"/>
            <a:ext cx="1905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(GH,US,PME) HIST 130 </a:t>
            </a:r>
          </a:p>
        </p:txBody>
      </p:sp>
      <p:sp>
        <p:nvSpPr>
          <p:cNvPr id="11" name="TextBox 10"/>
          <p:cNvSpPr txBox="1"/>
          <p:nvPr/>
        </p:nvSpPr>
        <p:spPr>
          <a:xfrm>
            <a:off x="2971800" y="15240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021</a:t>
            </a:r>
          </a:p>
        </p:txBody>
      </p:sp>
      <p:sp>
        <p:nvSpPr>
          <p:cNvPr id="14" name="TextBox 13"/>
          <p:cNvSpPr txBox="1"/>
          <p:nvPr/>
        </p:nvSpPr>
        <p:spPr>
          <a:xfrm>
            <a:off x="5793475" y="1019890"/>
            <a:ext cx="1369325"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PSYCH 100</a:t>
            </a:r>
          </a:p>
        </p:txBody>
      </p:sp>
      <p:sp>
        <p:nvSpPr>
          <p:cNvPr id="16" name="TextBox 15"/>
          <p:cNvSpPr txBox="1"/>
          <p:nvPr/>
        </p:nvSpPr>
        <p:spPr>
          <a:xfrm>
            <a:off x="5486400" y="15240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BIOL 011</a:t>
            </a:r>
          </a:p>
        </p:txBody>
      </p:sp>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38" name="TextBox 37"/>
          <p:cNvSpPr txBox="1"/>
          <p:nvPr/>
        </p:nvSpPr>
        <p:spPr>
          <a:xfrm>
            <a:off x="2743200" y="256032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 PHIL 001</a:t>
            </a:r>
          </a:p>
        </p:txBody>
      </p:sp>
      <p:sp>
        <p:nvSpPr>
          <p:cNvPr id="40" name="TextBox 39"/>
          <p:cNvSpPr txBox="1"/>
          <p:nvPr/>
        </p:nvSpPr>
        <p:spPr>
          <a:xfrm>
            <a:off x="2971800" y="29718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022</a:t>
            </a:r>
          </a:p>
        </p:txBody>
      </p:sp>
      <p:sp>
        <p:nvSpPr>
          <p:cNvPr id="41" name="TextBox 40"/>
          <p:cNvSpPr txBox="1"/>
          <p:nvPr/>
        </p:nvSpPr>
        <p:spPr>
          <a:xfrm>
            <a:off x="5486400" y="2573179"/>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EARTH 100</a:t>
            </a:r>
          </a:p>
        </p:txBody>
      </p:sp>
      <p:sp>
        <p:nvSpPr>
          <p:cNvPr id="42" name="TextBox 41"/>
          <p:cNvSpPr txBox="1"/>
          <p:nvPr/>
        </p:nvSpPr>
        <p:spPr>
          <a:xfrm>
            <a:off x="5486400" y="2743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ART 020</a:t>
            </a:r>
          </a:p>
        </p:txBody>
      </p:sp>
      <p:sp>
        <p:nvSpPr>
          <p:cNvPr id="44" name="TextBox 43"/>
          <p:cNvSpPr txBox="1"/>
          <p:nvPr/>
        </p:nvSpPr>
        <p:spPr>
          <a:xfrm>
            <a:off x="3027528" y="4042065"/>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(GN)ASTRO 10+11</a:t>
            </a:r>
          </a:p>
        </p:txBody>
      </p:sp>
      <p:sp>
        <p:nvSpPr>
          <p:cNvPr id="46" name="TextBox 45"/>
          <p:cNvSpPr txBox="1"/>
          <p:nvPr/>
        </p:nvSpPr>
        <p:spPr>
          <a:xfrm>
            <a:off x="5029200" y="42672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MUSIC 109</a:t>
            </a:r>
          </a:p>
        </p:txBody>
      </p:sp>
      <p:sp>
        <p:nvSpPr>
          <p:cNvPr id="48" name="TextBox 47"/>
          <p:cNvSpPr txBox="1"/>
          <p:nvPr/>
        </p:nvSpPr>
        <p:spPr>
          <a:xfrm>
            <a:off x="3124200" y="5964072"/>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49" name="TextBox 48"/>
          <p:cNvSpPr txBox="1"/>
          <p:nvPr/>
        </p:nvSpPr>
        <p:spPr>
          <a:xfrm>
            <a:off x="3124200" y="6131719"/>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OLEAD 100</a:t>
            </a:r>
          </a:p>
        </p:txBody>
      </p:sp>
      <p:sp>
        <p:nvSpPr>
          <p:cNvPr id="51" name="TextBox 50"/>
          <p:cNvSpPr txBox="1"/>
          <p:nvPr/>
        </p:nvSpPr>
        <p:spPr>
          <a:xfrm>
            <a:off x="0" y="1"/>
            <a:ext cx="1828800" cy="7017306"/>
          </a:xfrm>
          <a:prstGeom prst="rect">
            <a:avLst/>
          </a:prstGeom>
          <a:solidFill>
            <a:schemeClr val="bg1"/>
          </a:solidFill>
        </p:spPr>
        <p:txBody>
          <a:bodyPr wrap="square" rtlCol="0">
            <a:spAutoFit/>
          </a:bodyPr>
          <a:lstStyle/>
          <a:p>
            <a:r>
              <a:rPr lang="en-US" dirty="0"/>
              <a:t>3. Select your General Education classes (Gen </a:t>
            </a:r>
            <a:r>
              <a:rPr lang="en-US" dirty="0" err="1"/>
              <a:t>Eds</a:t>
            </a:r>
            <a:r>
              <a:rPr lang="en-US" dirty="0"/>
              <a:t>). </a:t>
            </a:r>
          </a:p>
          <a:p>
            <a:r>
              <a:rPr lang="en-US" dirty="0"/>
              <a:t>For most majors, some of your required-for-major classes will also count for your General Education class. These will be specified. However, some required-for-major classes cannot double count as a Gen Ed. The recommended plan usually shows this. Remember to include a </a:t>
            </a:r>
            <a:r>
              <a:rPr lang="en-US" dirty="0" err="1"/>
              <a:t>PME</a:t>
            </a:r>
            <a:r>
              <a:rPr lang="en-US" dirty="0"/>
              <a:t> for one  Gen Ed.</a:t>
            </a:r>
          </a:p>
        </p:txBody>
      </p:sp>
      <p:sp>
        <p:nvSpPr>
          <p:cNvPr id="55" name="TextBox 54"/>
          <p:cNvSpPr txBox="1"/>
          <p:nvPr/>
        </p:nvSpPr>
        <p:spPr>
          <a:xfrm>
            <a:off x="7315200" y="13692"/>
            <a:ext cx="1828800" cy="7017306"/>
          </a:xfrm>
          <a:prstGeom prst="rect">
            <a:avLst/>
          </a:prstGeom>
          <a:solidFill>
            <a:schemeClr val="bg1"/>
          </a:solidFill>
        </p:spPr>
        <p:txBody>
          <a:bodyPr wrap="square" rtlCol="0">
            <a:spAutoFit/>
          </a:bodyPr>
          <a:lstStyle/>
          <a:p>
            <a:r>
              <a:rPr lang="en-US" dirty="0"/>
              <a:t>You do not need a separate class to meet the Diversity requirements - US cultures (US) and International cultures (IL). A required class, a General Education class, a B.A. requirement (except the B.A. Other Cultures class), or an elective can also count toward the US or IL class. Also one class cannot count toward both US and IL – only one of the diversity requirements.</a:t>
            </a:r>
          </a:p>
          <a:p>
            <a:endParaRPr lang="en-US" dirty="0"/>
          </a:p>
        </p:txBody>
      </p:sp>
      <p:sp>
        <p:nvSpPr>
          <p:cNvPr id="2" name="Slide Number Placeholder 1">
            <a:extLst>
              <a:ext uri="{FF2B5EF4-FFF2-40B4-BE49-F238E27FC236}">
                <a16:creationId xmlns:a16="http://schemas.microsoft.com/office/drawing/2014/main" id="{6BE869E5-7B1A-4D61-BEF6-EEBABCC80C50}"/>
              </a:ext>
            </a:extLst>
          </p:cNvPr>
          <p:cNvSpPr>
            <a:spLocks noGrp="1"/>
          </p:cNvSpPr>
          <p:nvPr>
            <p:ph type="sldNum" sz="quarter" idx="12"/>
          </p:nvPr>
        </p:nvSpPr>
        <p:spPr>
          <a:xfrm>
            <a:off x="7010400" y="6658157"/>
            <a:ext cx="2133600" cy="365125"/>
          </a:xfrm>
        </p:spPr>
        <p:txBody>
          <a:bodyPr/>
          <a:lstStyle/>
          <a:p>
            <a:fld id="{E3668362-7DAE-4523-99D6-1D7E7B6FCDED}" type="slidenum">
              <a:rPr lang="en-US" smtClean="0"/>
              <a:pPr/>
              <a:t>21</a:t>
            </a:fld>
            <a:endParaRPr lang="en-US" dirty="0"/>
          </a:p>
        </p:txBody>
      </p:sp>
      <p:sp>
        <p:nvSpPr>
          <p:cNvPr id="31" name="TextBox 30">
            <a:extLst>
              <a:ext uri="{FF2B5EF4-FFF2-40B4-BE49-F238E27FC236}">
                <a16:creationId xmlns:a16="http://schemas.microsoft.com/office/drawing/2014/main" id="{B531F6DA-5153-4983-8282-3D2D92D1BFCB}"/>
              </a:ext>
            </a:extLst>
          </p:cNvPr>
          <p:cNvSpPr txBox="1"/>
          <p:nvPr/>
        </p:nvSpPr>
        <p:spPr>
          <a:xfrm>
            <a:off x="5788925" y="5524075"/>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500"/>
                                        <p:tgtEl>
                                          <p:spTgt spid="4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38" grpId="0"/>
      <p:bldP spid="40" grpId="0"/>
      <p:bldP spid="41" grpId="0"/>
      <p:bldP spid="42" grpId="0"/>
      <p:bldP spid="44" grpId="0"/>
      <p:bldP spid="46" grpId="0"/>
      <p:bldP spid="48" grpId="0"/>
      <p:bldP spid="49"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54" name="TextBox 53"/>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9" name="TextBox 8"/>
          <p:cNvSpPr txBox="1"/>
          <p:nvPr/>
        </p:nvSpPr>
        <p:spPr>
          <a:xfrm>
            <a:off x="5154304" y="1193800"/>
            <a:ext cx="1905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(GH,US,PME) HIST 130 </a:t>
            </a:r>
          </a:p>
        </p:txBody>
      </p:sp>
      <p:sp>
        <p:nvSpPr>
          <p:cNvPr id="11" name="TextBox 10"/>
          <p:cNvSpPr txBox="1"/>
          <p:nvPr/>
        </p:nvSpPr>
        <p:spPr>
          <a:xfrm>
            <a:off x="2971800" y="15240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021</a:t>
            </a:r>
          </a:p>
        </p:txBody>
      </p:sp>
      <p:sp>
        <p:nvSpPr>
          <p:cNvPr id="16" name="TextBox 15"/>
          <p:cNvSpPr txBox="1"/>
          <p:nvPr/>
        </p:nvSpPr>
        <p:spPr>
          <a:xfrm>
            <a:off x="5486400" y="15240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BIOL 011</a:t>
            </a:r>
          </a:p>
        </p:txBody>
      </p:sp>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38" name="TextBox 37"/>
          <p:cNvSpPr txBox="1"/>
          <p:nvPr/>
        </p:nvSpPr>
        <p:spPr>
          <a:xfrm>
            <a:off x="2743200" y="256032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 PHIL 001</a:t>
            </a:r>
          </a:p>
        </p:txBody>
      </p:sp>
      <p:sp>
        <p:nvSpPr>
          <p:cNvPr id="40" name="TextBox 39"/>
          <p:cNvSpPr txBox="1"/>
          <p:nvPr/>
        </p:nvSpPr>
        <p:spPr>
          <a:xfrm>
            <a:off x="2971800" y="29718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022</a:t>
            </a:r>
          </a:p>
        </p:txBody>
      </p:sp>
      <p:sp>
        <p:nvSpPr>
          <p:cNvPr id="41" name="TextBox 40"/>
          <p:cNvSpPr txBox="1"/>
          <p:nvPr/>
        </p:nvSpPr>
        <p:spPr>
          <a:xfrm>
            <a:off x="5486400" y="2573179"/>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EARTH 100</a:t>
            </a:r>
          </a:p>
        </p:txBody>
      </p:sp>
      <p:sp>
        <p:nvSpPr>
          <p:cNvPr id="42" name="TextBox 41"/>
          <p:cNvSpPr txBox="1"/>
          <p:nvPr/>
        </p:nvSpPr>
        <p:spPr>
          <a:xfrm>
            <a:off x="5486400" y="2743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ART 020</a:t>
            </a:r>
          </a:p>
        </p:txBody>
      </p:sp>
      <p:sp>
        <p:nvSpPr>
          <p:cNvPr id="44" name="TextBox 43"/>
          <p:cNvSpPr txBox="1"/>
          <p:nvPr/>
        </p:nvSpPr>
        <p:spPr>
          <a:xfrm>
            <a:off x="3027528" y="4042065"/>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(GN)ASTRO 10+11</a:t>
            </a:r>
          </a:p>
        </p:txBody>
      </p:sp>
      <p:sp>
        <p:nvSpPr>
          <p:cNvPr id="46" name="TextBox 45"/>
          <p:cNvSpPr txBox="1"/>
          <p:nvPr/>
        </p:nvSpPr>
        <p:spPr>
          <a:xfrm>
            <a:off x="5029200" y="42672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MUSIC 109</a:t>
            </a:r>
          </a:p>
        </p:txBody>
      </p:sp>
      <p:sp>
        <p:nvSpPr>
          <p:cNvPr id="48" name="TextBox 47"/>
          <p:cNvSpPr txBox="1"/>
          <p:nvPr/>
        </p:nvSpPr>
        <p:spPr>
          <a:xfrm>
            <a:off x="3124200" y="5964072"/>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49" name="TextBox 48"/>
          <p:cNvSpPr txBox="1"/>
          <p:nvPr/>
        </p:nvSpPr>
        <p:spPr>
          <a:xfrm>
            <a:off x="3124200" y="6131719"/>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OLEAD 100</a:t>
            </a:r>
          </a:p>
        </p:txBody>
      </p:sp>
      <p:sp>
        <p:nvSpPr>
          <p:cNvPr id="2" name="Slide Number Placeholder 1">
            <a:extLst>
              <a:ext uri="{FF2B5EF4-FFF2-40B4-BE49-F238E27FC236}">
                <a16:creationId xmlns:a16="http://schemas.microsoft.com/office/drawing/2014/main" id="{6BE869E5-7B1A-4D61-BEF6-EEBABCC80C50}"/>
              </a:ext>
            </a:extLst>
          </p:cNvPr>
          <p:cNvSpPr>
            <a:spLocks noGrp="1"/>
          </p:cNvSpPr>
          <p:nvPr>
            <p:ph type="sldNum" sz="quarter" idx="12"/>
          </p:nvPr>
        </p:nvSpPr>
        <p:spPr>
          <a:xfrm>
            <a:off x="7010400" y="6658157"/>
            <a:ext cx="2133600" cy="365125"/>
          </a:xfrm>
        </p:spPr>
        <p:txBody>
          <a:bodyPr/>
          <a:lstStyle/>
          <a:p>
            <a:fld id="{E3668362-7DAE-4523-99D6-1D7E7B6FCDED}" type="slidenum">
              <a:rPr lang="en-US" smtClean="0"/>
              <a:pPr/>
              <a:t>22</a:t>
            </a:fld>
            <a:endParaRPr lang="en-US" dirty="0"/>
          </a:p>
        </p:txBody>
      </p:sp>
      <p:sp>
        <p:nvSpPr>
          <p:cNvPr id="31" name="TextBox 30">
            <a:extLst>
              <a:ext uri="{FF2B5EF4-FFF2-40B4-BE49-F238E27FC236}">
                <a16:creationId xmlns:a16="http://schemas.microsoft.com/office/drawing/2014/main" id="{B531F6DA-5153-4983-8282-3D2D92D1BFCB}"/>
              </a:ext>
            </a:extLst>
          </p:cNvPr>
          <p:cNvSpPr txBox="1"/>
          <p:nvPr/>
        </p:nvSpPr>
        <p:spPr>
          <a:xfrm>
            <a:off x="5788925" y="5524075"/>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3" name="TextBox 2">
            <a:extLst>
              <a:ext uri="{FF2B5EF4-FFF2-40B4-BE49-F238E27FC236}">
                <a16:creationId xmlns:a16="http://schemas.microsoft.com/office/drawing/2014/main" id="{C246F17D-5F3B-4B1A-970B-71FEC9E4C56B}"/>
              </a:ext>
            </a:extLst>
          </p:cNvPr>
          <p:cNvSpPr txBox="1"/>
          <p:nvPr/>
        </p:nvSpPr>
        <p:spPr>
          <a:xfrm>
            <a:off x="-38100" y="381000"/>
            <a:ext cx="1828800" cy="3970318"/>
          </a:xfrm>
          <a:prstGeom prst="rect">
            <a:avLst/>
          </a:prstGeom>
          <a:noFill/>
        </p:spPr>
        <p:txBody>
          <a:bodyPr wrap="square" rtlCol="0">
            <a:spAutoFit/>
          </a:bodyPr>
          <a:lstStyle/>
          <a:p>
            <a:r>
              <a:rPr lang="en-US" dirty="0"/>
              <a:t>4. If you are pursuing a B.A. degree, you must include up to 24 credits of B.A. classes, including a foreign language up to the 12-credit level (the third class in an introductory language sequence). </a:t>
            </a:r>
          </a:p>
        </p:txBody>
      </p:sp>
      <p:sp>
        <p:nvSpPr>
          <p:cNvPr id="33" name="TextBox 32">
            <a:extLst>
              <a:ext uri="{FF2B5EF4-FFF2-40B4-BE49-F238E27FC236}">
                <a16:creationId xmlns:a16="http://schemas.microsoft.com/office/drawing/2014/main" id="{0519DB82-6C83-46C8-814C-1164CA952297}"/>
              </a:ext>
            </a:extLst>
          </p:cNvPr>
          <p:cNvSpPr txBox="1"/>
          <p:nvPr/>
        </p:nvSpPr>
        <p:spPr>
          <a:xfrm>
            <a:off x="3048000" y="13589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001</a:t>
            </a:r>
          </a:p>
        </p:txBody>
      </p:sp>
      <p:sp>
        <p:nvSpPr>
          <p:cNvPr id="34" name="TextBox 33">
            <a:extLst>
              <a:ext uri="{FF2B5EF4-FFF2-40B4-BE49-F238E27FC236}">
                <a16:creationId xmlns:a16="http://schemas.microsoft.com/office/drawing/2014/main" id="{DA61A85F-195F-4EA5-9FB3-A2A2F65E6914}"/>
              </a:ext>
            </a:extLst>
          </p:cNvPr>
          <p:cNvSpPr txBox="1"/>
          <p:nvPr/>
        </p:nvSpPr>
        <p:spPr>
          <a:xfrm>
            <a:off x="5638800" y="135255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002</a:t>
            </a:r>
          </a:p>
        </p:txBody>
      </p:sp>
      <p:sp>
        <p:nvSpPr>
          <p:cNvPr id="35" name="TextBox 34">
            <a:extLst>
              <a:ext uri="{FF2B5EF4-FFF2-40B4-BE49-F238E27FC236}">
                <a16:creationId xmlns:a16="http://schemas.microsoft.com/office/drawing/2014/main" id="{F1ADDC64-ABF3-431C-89EA-3BA25A9CDC2F}"/>
              </a:ext>
            </a:extLst>
          </p:cNvPr>
          <p:cNvSpPr txBox="1"/>
          <p:nvPr/>
        </p:nvSpPr>
        <p:spPr>
          <a:xfrm>
            <a:off x="2971800" y="27432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003</a:t>
            </a:r>
          </a:p>
        </p:txBody>
      </p:sp>
      <p:sp>
        <p:nvSpPr>
          <p:cNvPr id="36" name="TextBox 35">
            <a:extLst>
              <a:ext uri="{FF2B5EF4-FFF2-40B4-BE49-F238E27FC236}">
                <a16:creationId xmlns:a16="http://schemas.microsoft.com/office/drawing/2014/main" id="{70EFA957-ED7E-4CC7-B189-66B01DBFD143}"/>
              </a:ext>
            </a:extLst>
          </p:cNvPr>
          <p:cNvSpPr txBox="1"/>
          <p:nvPr/>
        </p:nvSpPr>
        <p:spPr>
          <a:xfrm>
            <a:off x="6248400" y="2992272"/>
            <a:ext cx="1143000" cy="153888"/>
          </a:xfrm>
          <a:prstGeom prst="rect">
            <a:avLst/>
          </a:prstGeom>
          <a:solidFill>
            <a:schemeClr val="bg1"/>
          </a:solidFill>
        </p:spPr>
        <p:txBody>
          <a:bodyPr wrap="square" lIns="0" tIns="0" bIns="0" rtlCol="0">
            <a:spAutoFit/>
          </a:bodyPr>
          <a:lstStyle/>
          <a:p>
            <a:r>
              <a:rPr lang="en-US" sz="1000" b="1" dirty="0">
                <a:solidFill>
                  <a:schemeClr val="tx2">
                    <a:lumMod val="50000"/>
                  </a:schemeClr>
                </a:solidFill>
                <a:latin typeface="Comic Sans MS" pitchFamily="66" charset="0"/>
              </a:rPr>
              <a:t>(BA) RL ST 130</a:t>
            </a:r>
          </a:p>
        </p:txBody>
      </p:sp>
      <p:sp>
        <p:nvSpPr>
          <p:cNvPr id="37" name="TextBox 36">
            <a:extLst>
              <a:ext uri="{FF2B5EF4-FFF2-40B4-BE49-F238E27FC236}">
                <a16:creationId xmlns:a16="http://schemas.microsoft.com/office/drawing/2014/main" id="{6A89AC1A-3738-43F2-B089-5C0E4D20AC5E}"/>
              </a:ext>
            </a:extLst>
          </p:cNvPr>
          <p:cNvSpPr txBox="1"/>
          <p:nvPr/>
        </p:nvSpPr>
        <p:spPr>
          <a:xfrm>
            <a:off x="3543300" y="5791200"/>
            <a:ext cx="10668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RUS 100</a:t>
            </a:r>
          </a:p>
        </p:txBody>
      </p:sp>
      <p:sp>
        <p:nvSpPr>
          <p:cNvPr id="39" name="TextBox 38">
            <a:extLst>
              <a:ext uri="{FF2B5EF4-FFF2-40B4-BE49-F238E27FC236}">
                <a16:creationId xmlns:a16="http://schemas.microsoft.com/office/drawing/2014/main" id="{B9DBFA4A-54DB-4C93-AE21-170B62BB7499}"/>
              </a:ext>
            </a:extLst>
          </p:cNvPr>
          <p:cNvSpPr txBox="1"/>
          <p:nvPr/>
        </p:nvSpPr>
        <p:spPr>
          <a:xfrm>
            <a:off x="3192410" y="4265426"/>
            <a:ext cx="1455790" cy="246221"/>
          </a:xfrm>
          <a:prstGeom prst="rect">
            <a:avLst/>
          </a:prstGeom>
          <a:solidFill>
            <a:schemeClr val="bg1"/>
          </a:solidFill>
        </p:spPr>
        <p:txBody>
          <a:bodyPr wrap="square" rtlCol="0">
            <a:spAutoFit/>
          </a:bodyPr>
          <a:lstStyle/>
          <a:p>
            <a:r>
              <a:rPr lang="en-US" sz="1000" b="1" dirty="0">
                <a:solidFill>
                  <a:schemeClr val="tx2">
                    <a:lumMod val="50000"/>
                  </a:schemeClr>
                </a:solidFill>
                <a:latin typeface="Comic Sans MS" pitchFamily="66" charset="0"/>
              </a:rPr>
              <a:t>(BA,OC) ANTH 011</a:t>
            </a:r>
          </a:p>
        </p:txBody>
      </p:sp>
      <p:sp>
        <p:nvSpPr>
          <p:cNvPr id="43" name="TextBox 42">
            <a:extLst>
              <a:ext uri="{FF2B5EF4-FFF2-40B4-BE49-F238E27FC236}">
                <a16:creationId xmlns:a16="http://schemas.microsoft.com/office/drawing/2014/main" id="{6BB54684-F564-413F-9C89-FAB37F88FF9E}"/>
              </a:ext>
            </a:extLst>
          </p:cNvPr>
          <p:cNvSpPr txBox="1"/>
          <p:nvPr/>
        </p:nvSpPr>
        <p:spPr>
          <a:xfrm>
            <a:off x="5793475" y="1019890"/>
            <a:ext cx="1369325"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PSYCH 100</a:t>
            </a:r>
          </a:p>
        </p:txBody>
      </p:sp>
      <p:sp>
        <p:nvSpPr>
          <p:cNvPr id="4" name="TextBox 3">
            <a:extLst>
              <a:ext uri="{FF2B5EF4-FFF2-40B4-BE49-F238E27FC236}">
                <a16:creationId xmlns:a16="http://schemas.microsoft.com/office/drawing/2014/main" id="{926D1DA7-FC76-4C8C-9DAF-7A4DA08D5266}"/>
              </a:ext>
            </a:extLst>
          </p:cNvPr>
          <p:cNvSpPr txBox="1"/>
          <p:nvPr/>
        </p:nvSpPr>
        <p:spPr>
          <a:xfrm>
            <a:off x="7391400" y="0"/>
            <a:ext cx="1828800" cy="7017306"/>
          </a:xfrm>
          <a:prstGeom prst="rect">
            <a:avLst/>
          </a:prstGeom>
          <a:noFill/>
        </p:spPr>
        <p:txBody>
          <a:bodyPr wrap="square" rtlCol="0">
            <a:spAutoFit/>
          </a:bodyPr>
          <a:lstStyle/>
          <a:p>
            <a:r>
              <a:rPr lang="en-US" dirty="0"/>
              <a:t>Note: </a:t>
            </a:r>
            <a:br>
              <a:rPr lang="en-US" dirty="0"/>
            </a:br>
            <a:r>
              <a:rPr lang="en-US" dirty="0"/>
              <a:t>If you are </a:t>
            </a:r>
            <a:r>
              <a:rPr lang="en-US" u="sng" dirty="0"/>
              <a:t>exempt</a:t>
            </a:r>
            <a:r>
              <a:rPr lang="en-US" dirty="0"/>
              <a:t> from a foreign language class due to a number of years of high school language classes, you still need 24 B.A. credits.</a:t>
            </a:r>
          </a:p>
          <a:p>
            <a:endParaRPr lang="en-US" dirty="0"/>
          </a:p>
          <a:p>
            <a:r>
              <a:rPr lang="en-US" dirty="0"/>
              <a:t>You do not get the academic credits if you are exempted from a class or two.</a:t>
            </a:r>
          </a:p>
          <a:p>
            <a:endParaRPr lang="en-US" dirty="0"/>
          </a:p>
          <a:p>
            <a:r>
              <a:rPr lang="en-US" dirty="0"/>
              <a:t>You can only get academic credits if you have accepted AP test scores in the language or college transfer credits.</a:t>
            </a:r>
          </a:p>
        </p:txBody>
      </p:sp>
    </p:spTree>
    <p:extLst>
      <p:ext uri="{BB962C8B-B14F-4D97-AF65-F5344CB8AC3E}">
        <p14:creationId xmlns:p14="http://schemas.microsoft.com/office/powerpoint/2010/main" val="28402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animBg="1"/>
      <p:bldP spid="37"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31" name="TextBox 30"/>
          <p:cNvSpPr txBox="1"/>
          <p:nvPr/>
        </p:nvSpPr>
        <p:spPr>
          <a:xfrm>
            <a:off x="5334000" y="57150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401</a:t>
            </a:r>
          </a:p>
        </p:txBody>
      </p:sp>
      <p:sp>
        <p:nvSpPr>
          <p:cNvPr id="32" name="TextBox 31"/>
          <p:cNvSpPr txBox="1"/>
          <p:nvPr/>
        </p:nvSpPr>
        <p:spPr>
          <a:xfrm>
            <a:off x="5486400" y="59716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402</a:t>
            </a:r>
          </a:p>
        </p:txBody>
      </p:sp>
      <p:sp>
        <p:nvSpPr>
          <p:cNvPr id="33" name="TextBox 32"/>
          <p:cNvSpPr txBox="1"/>
          <p:nvPr/>
        </p:nvSpPr>
        <p:spPr>
          <a:xfrm>
            <a:off x="3048000" y="552973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302</a:t>
            </a:r>
          </a:p>
        </p:txBody>
      </p:sp>
      <p:sp>
        <p:nvSpPr>
          <p:cNvPr id="34" name="TextBox 33"/>
          <p:cNvSpPr txBox="1"/>
          <p:nvPr/>
        </p:nvSpPr>
        <p:spPr>
          <a:xfrm>
            <a:off x="5638800" y="448818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301</a:t>
            </a:r>
          </a:p>
        </p:txBody>
      </p:sp>
      <p:sp>
        <p:nvSpPr>
          <p:cNvPr id="35" name="TextBox 34"/>
          <p:cNvSpPr txBox="1"/>
          <p:nvPr/>
        </p:nvSpPr>
        <p:spPr>
          <a:xfrm>
            <a:off x="3505200" y="4495800"/>
            <a:ext cx="9144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204</a:t>
            </a:r>
          </a:p>
        </p:txBody>
      </p:sp>
      <p:sp>
        <p:nvSpPr>
          <p:cNvPr id="36" name="TextBox 35"/>
          <p:cNvSpPr txBox="1"/>
          <p:nvPr/>
        </p:nvSpPr>
        <p:spPr>
          <a:xfrm>
            <a:off x="4328160" y="4495800"/>
            <a:ext cx="624840" cy="400110"/>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/2</a:t>
            </a:r>
          </a:p>
          <a:p>
            <a:r>
              <a:rPr lang="en-US" sz="1000" b="1" dirty="0">
                <a:solidFill>
                  <a:schemeClr val="tx2">
                    <a:lumMod val="50000"/>
                  </a:schemeClr>
                </a:solidFill>
                <a:latin typeface="Comic Sans MS" pitchFamily="66" charset="0"/>
              </a:rPr>
              <a:t>--14</a:t>
            </a:r>
          </a:p>
        </p:txBody>
      </p:sp>
      <p:sp>
        <p:nvSpPr>
          <p:cNvPr id="51" name="TextBox 50"/>
          <p:cNvSpPr txBox="1"/>
          <p:nvPr/>
        </p:nvSpPr>
        <p:spPr>
          <a:xfrm>
            <a:off x="0" y="381000"/>
            <a:ext cx="1828800" cy="6186309"/>
          </a:xfrm>
          <a:prstGeom prst="rect">
            <a:avLst/>
          </a:prstGeom>
          <a:noFill/>
        </p:spPr>
        <p:txBody>
          <a:bodyPr wrap="square" rtlCol="0">
            <a:spAutoFit/>
          </a:bodyPr>
          <a:lstStyle/>
          <a:p>
            <a:r>
              <a:rPr lang="en-US" dirty="0"/>
              <a:t>5. If you have any electives, apply ARMY classes to theses requirements. Start with Army 402 in the last semester that has electives and work backwards.</a:t>
            </a:r>
          </a:p>
          <a:p>
            <a:endParaRPr lang="en-US" dirty="0"/>
          </a:p>
          <a:p>
            <a:r>
              <a:rPr lang="en-US" dirty="0"/>
              <a:t>On the 104-R, the ARMY classes must be taken in sequence.</a:t>
            </a:r>
          </a:p>
          <a:p>
            <a:r>
              <a:rPr lang="en-US" dirty="0"/>
              <a:t>Army 101, 102, 203, and 204 are two credit classes.</a:t>
            </a:r>
          </a:p>
          <a:p>
            <a:r>
              <a:rPr lang="en-US" dirty="0"/>
              <a:t>Army 301 and above are three credit classes.</a:t>
            </a:r>
          </a:p>
        </p:txBody>
      </p:sp>
      <p:sp>
        <p:nvSpPr>
          <p:cNvPr id="53" name="TextBox 52"/>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54" name="TextBox 53"/>
          <p:cNvSpPr txBox="1"/>
          <p:nvPr/>
        </p:nvSpPr>
        <p:spPr>
          <a:xfrm>
            <a:off x="7391400" y="457200"/>
            <a:ext cx="1752600" cy="1200329"/>
          </a:xfrm>
          <a:prstGeom prst="rect">
            <a:avLst/>
          </a:prstGeom>
          <a:noFill/>
        </p:spPr>
        <p:txBody>
          <a:bodyPr wrap="square" rtlCol="0">
            <a:spAutoFit/>
          </a:bodyPr>
          <a:lstStyle/>
          <a:p>
            <a:r>
              <a:rPr lang="en-US" dirty="0"/>
              <a:t>6. Mark your choice for your First Year Seminar (FYS).</a:t>
            </a:r>
          </a:p>
        </p:txBody>
      </p:sp>
      <p:sp>
        <p:nvSpPr>
          <p:cNvPr id="55" name="TextBox 54"/>
          <p:cNvSpPr txBox="1"/>
          <p:nvPr/>
        </p:nvSpPr>
        <p:spPr>
          <a:xfrm>
            <a:off x="2895600" y="1019175"/>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PSU 006</a:t>
            </a:r>
          </a:p>
        </p:txBody>
      </p:sp>
      <p:sp>
        <p:nvSpPr>
          <p:cNvPr id="52" name="TextBox 51"/>
          <p:cNvSpPr txBox="1"/>
          <p:nvPr/>
        </p:nvSpPr>
        <p:spPr>
          <a:xfrm>
            <a:off x="7391400" y="1828800"/>
            <a:ext cx="1752600" cy="3139321"/>
          </a:xfrm>
          <a:prstGeom prst="rect">
            <a:avLst/>
          </a:prstGeom>
          <a:noFill/>
        </p:spPr>
        <p:txBody>
          <a:bodyPr wrap="square" rtlCol="0">
            <a:spAutoFit/>
          </a:bodyPr>
          <a:lstStyle/>
          <a:p>
            <a:r>
              <a:rPr lang="en-US" dirty="0">
                <a:solidFill>
                  <a:srgbClr val="FF0000"/>
                </a:solidFill>
              </a:rPr>
              <a:t>HIGHLY RECOMMEND THAT YOU COMPLETE YOUR MILITARY HISTORY COURSE (PME) BY THE END OF YOUR SOPHOMORE YEAR!</a:t>
            </a:r>
          </a:p>
        </p:txBody>
      </p:sp>
      <p:sp>
        <p:nvSpPr>
          <p:cNvPr id="56" name="Down Arrow 55"/>
          <p:cNvSpPr/>
          <p:nvPr/>
        </p:nvSpPr>
        <p:spPr>
          <a:xfrm rot="7938359">
            <a:off x="6753277" y="1171754"/>
            <a:ext cx="457200" cy="1085636"/>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D95ED6B-3F82-4282-9512-A17F47608FC1}"/>
              </a:ext>
            </a:extLst>
          </p:cNvPr>
          <p:cNvSpPr>
            <a:spLocks noGrp="1"/>
          </p:cNvSpPr>
          <p:nvPr>
            <p:ph type="sldNum" sz="quarter" idx="12"/>
          </p:nvPr>
        </p:nvSpPr>
        <p:spPr>
          <a:xfrm>
            <a:off x="6997949" y="6479118"/>
            <a:ext cx="2133600" cy="365125"/>
          </a:xfrm>
        </p:spPr>
        <p:txBody>
          <a:bodyPr/>
          <a:lstStyle/>
          <a:p>
            <a:fld id="{E3668362-7DAE-4523-99D6-1D7E7B6FCDED}" type="slidenum">
              <a:rPr lang="en-US" smtClean="0"/>
              <a:pPr/>
              <a:t>23</a:t>
            </a:fld>
            <a:endParaRPr lang="en-US" dirty="0"/>
          </a:p>
        </p:txBody>
      </p:sp>
      <p:sp>
        <p:nvSpPr>
          <p:cNvPr id="57" name="TextBox 56">
            <a:extLst>
              <a:ext uri="{FF2B5EF4-FFF2-40B4-BE49-F238E27FC236}">
                <a16:creationId xmlns:a16="http://schemas.microsoft.com/office/drawing/2014/main" id="{3E70914C-53FC-4905-AD00-E0CBE205F883}"/>
              </a:ext>
            </a:extLst>
          </p:cNvPr>
          <p:cNvSpPr txBox="1"/>
          <p:nvPr/>
        </p:nvSpPr>
        <p:spPr>
          <a:xfrm>
            <a:off x="5154304" y="1193800"/>
            <a:ext cx="1905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(GH,US,PME) HIST 130 </a:t>
            </a:r>
          </a:p>
        </p:txBody>
      </p:sp>
      <p:sp>
        <p:nvSpPr>
          <p:cNvPr id="58" name="TextBox 57">
            <a:extLst>
              <a:ext uri="{FF2B5EF4-FFF2-40B4-BE49-F238E27FC236}">
                <a16:creationId xmlns:a16="http://schemas.microsoft.com/office/drawing/2014/main" id="{EE6DDFC4-403D-4048-958B-7EEE0C08984A}"/>
              </a:ext>
            </a:extLst>
          </p:cNvPr>
          <p:cNvSpPr txBox="1"/>
          <p:nvPr/>
        </p:nvSpPr>
        <p:spPr>
          <a:xfrm>
            <a:off x="2971800" y="15240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021</a:t>
            </a:r>
          </a:p>
        </p:txBody>
      </p:sp>
      <p:sp>
        <p:nvSpPr>
          <p:cNvPr id="59" name="TextBox 58">
            <a:extLst>
              <a:ext uri="{FF2B5EF4-FFF2-40B4-BE49-F238E27FC236}">
                <a16:creationId xmlns:a16="http://schemas.microsoft.com/office/drawing/2014/main" id="{C899BF20-7562-40A5-9713-E1C77C0EC56D}"/>
              </a:ext>
            </a:extLst>
          </p:cNvPr>
          <p:cNvSpPr txBox="1"/>
          <p:nvPr/>
        </p:nvSpPr>
        <p:spPr>
          <a:xfrm>
            <a:off x="5486400" y="15240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BIOL 011</a:t>
            </a:r>
          </a:p>
        </p:txBody>
      </p:sp>
      <p:sp>
        <p:nvSpPr>
          <p:cNvPr id="60" name="TextBox 59">
            <a:extLst>
              <a:ext uri="{FF2B5EF4-FFF2-40B4-BE49-F238E27FC236}">
                <a16:creationId xmlns:a16="http://schemas.microsoft.com/office/drawing/2014/main" id="{BDA105B0-3773-4613-AA1F-82553EDD2B69}"/>
              </a:ext>
            </a:extLst>
          </p:cNvPr>
          <p:cNvSpPr txBox="1"/>
          <p:nvPr/>
        </p:nvSpPr>
        <p:spPr>
          <a:xfrm>
            <a:off x="3048000" y="13589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001</a:t>
            </a:r>
          </a:p>
        </p:txBody>
      </p:sp>
      <p:sp>
        <p:nvSpPr>
          <p:cNvPr id="61" name="TextBox 60">
            <a:extLst>
              <a:ext uri="{FF2B5EF4-FFF2-40B4-BE49-F238E27FC236}">
                <a16:creationId xmlns:a16="http://schemas.microsoft.com/office/drawing/2014/main" id="{8077EB26-B3A6-4238-BAE5-1FBDF241E317}"/>
              </a:ext>
            </a:extLst>
          </p:cNvPr>
          <p:cNvSpPr txBox="1"/>
          <p:nvPr/>
        </p:nvSpPr>
        <p:spPr>
          <a:xfrm>
            <a:off x="5638800" y="135255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002</a:t>
            </a:r>
          </a:p>
        </p:txBody>
      </p:sp>
      <p:sp>
        <p:nvSpPr>
          <p:cNvPr id="62" name="TextBox 61">
            <a:extLst>
              <a:ext uri="{FF2B5EF4-FFF2-40B4-BE49-F238E27FC236}">
                <a16:creationId xmlns:a16="http://schemas.microsoft.com/office/drawing/2014/main" id="{1C1F9527-EDA4-458D-93F0-C78BF63D16D5}"/>
              </a:ext>
            </a:extLst>
          </p:cNvPr>
          <p:cNvSpPr txBox="1"/>
          <p:nvPr/>
        </p:nvSpPr>
        <p:spPr>
          <a:xfrm>
            <a:off x="5793475" y="1019890"/>
            <a:ext cx="1369325"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PSYCH 100</a:t>
            </a:r>
          </a:p>
        </p:txBody>
      </p:sp>
      <p:sp>
        <p:nvSpPr>
          <p:cNvPr id="69" name="TextBox 68">
            <a:extLst>
              <a:ext uri="{FF2B5EF4-FFF2-40B4-BE49-F238E27FC236}">
                <a16:creationId xmlns:a16="http://schemas.microsoft.com/office/drawing/2014/main" id="{5CA4C5F7-39A0-443E-91A6-2337A3A1C7E6}"/>
              </a:ext>
            </a:extLst>
          </p:cNvPr>
          <p:cNvSpPr txBox="1"/>
          <p:nvPr/>
        </p:nvSpPr>
        <p:spPr>
          <a:xfrm>
            <a:off x="2743200" y="256032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 PHIL 001</a:t>
            </a:r>
          </a:p>
        </p:txBody>
      </p:sp>
      <p:sp>
        <p:nvSpPr>
          <p:cNvPr id="70" name="TextBox 69">
            <a:extLst>
              <a:ext uri="{FF2B5EF4-FFF2-40B4-BE49-F238E27FC236}">
                <a16:creationId xmlns:a16="http://schemas.microsoft.com/office/drawing/2014/main" id="{EDA429A2-E36A-4955-BCBE-2CBFAE6A41DF}"/>
              </a:ext>
            </a:extLst>
          </p:cNvPr>
          <p:cNvSpPr txBox="1"/>
          <p:nvPr/>
        </p:nvSpPr>
        <p:spPr>
          <a:xfrm>
            <a:off x="2971800" y="29718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022</a:t>
            </a:r>
          </a:p>
        </p:txBody>
      </p:sp>
      <p:sp>
        <p:nvSpPr>
          <p:cNvPr id="71" name="TextBox 70">
            <a:extLst>
              <a:ext uri="{FF2B5EF4-FFF2-40B4-BE49-F238E27FC236}">
                <a16:creationId xmlns:a16="http://schemas.microsoft.com/office/drawing/2014/main" id="{890D6A92-C1FB-4895-88A3-8DB9CDD220BE}"/>
              </a:ext>
            </a:extLst>
          </p:cNvPr>
          <p:cNvSpPr txBox="1"/>
          <p:nvPr/>
        </p:nvSpPr>
        <p:spPr>
          <a:xfrm>
            <a:off x="5486400" y="2573179"/>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EARTH 100</a:t>
            </a:r>
          </a:p>
        </p:txBody>
      </p:sp>
      <p:sp>
        <p:nvSpPr>
          <p:cNvPr id="72" name="TextBox 71">
            <a:extLst>
              <a:ext uri="{FF2B5EF4-FFF2-40B4-BE49-F238E27FC236}">
                <a16:creationId xmlns:a16="http://schemas.microsoft.com/office/drawing/2014/main" id="{B6D4A70C-C670-4563-B67F-0519180DCEAB}"/>
              </a:ext>
            </a:extLst>
          </p:cNvPr>
          <p:cNvSpPr txBox="1"/>
          <p:nvPr/>
        </p:nvSpPr>
        <p:spPr>
          <a:xfrm>
            <a:off x="5486400" y="2743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ART 020</a:t>
            </a:r>
          </a:p>
        </p:txBody>
      </p:sp>
      <p:sp>
        <p:nvSpPr>
          <p:cNvPr id="73" name="TextBox 72">
            <a:extLst>
              <a:ext uri="{FF2B5EF4-FFF2-40B4-BE49-F238E27FC236}">
                <a16:creationId xmlns:a16="http://schemas.microsoft.com/office/drawing/2014/main" id="{5290C43D-CFF8-48AB-9369-279FDFF50F91}"/>
              </a:ext>
            </a:extLst>
          </p:cNvPr>
          <p:cNvSpPr txBox="1"/>
          <p:nvPr/>
        </p:nvSpPr>
        <p:spPr>
          <a:xfrm>
            <a:off x="2971800" y="27432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003</a:t>
            </a:r>
          </a:p>
        </p:txBody>
      </p:sp>
      <p:sp>
        <p:nvSpPr>
          <p:cNvPr id="74" name="TextBox 73">
            <a:extLst>
              <a:ext uri="{FF2B5EF4-FFF2-40B4-BE49-F238E27FC236}">
                <a16:creationId xmlns:a16="http://schemas.microsoft.com/office/drawing/2014/main" id="{1B398C5A-B43C-4EE3-B9F8-4CF2E81F3971}"/>
              </a:ext>
            </a:extLst>
          </p:cNvPr>
          <p:cNvSpPr txBox="1"/>
          <p:nvPr/>
        </p:nvSpPr>
        <p:spPr>
          <a:xfrm>
            <a:off x="6248400" y="2992272"/>
            <a:ext cx="1143000" cy="153888"/>
          </a:xfrm>
          <a:prstGeom prst="rect">
            <a:avLst/>
          </a:prstGeom>
          <a:solidFill>
            <a:schemeClr val="bg1"/>
          </a:solidFill>
        </p:spPr>
        <p:txBody>
          <a:bodyPr wrap="square" lIns="0" tIns="0" bIns="0" rtlCol="0">
            <a:spAutoFit/>
          </a:bodyPr>
          <a:lstStyle/>
          <a:p>
            <a:r>
              <a:rPr lang="en-US" sz="1000" b="1" dirty="0">
                <a:solidFill>
                  <a:schemeClr val="tx2">
                    <a:lumMod val="50000"/>
                  </a:schemeClr>
                </a:solidFill>
                <a:latin typeface="Comic Sans MS" pitchFamily="66" charset="0"/>
              </a:rPr>
              <a:t>(BA) RL ST 130</a:t>
            </a:r>
          </a:p>
        </p:txBody>
      </p:sp>
      <p:sp>
        <p:nvSpPr>
          <p:cNvPr id="75" name="TextBox 74">
            <a:extLst>
              <a:ext uri="{FF2B5EF4-FFF2-40B4-BE49-F238E27FC236}">
                <a16:creationId xmlns:a16="http://schemas.microsoft.com/office/drawing/2014/main" id="{68DDE7A1-9BD7-4F72-9698-9D4CFE44341E}"/>
              </a:ext>
            </a:extLst>
          </p:cNvPr>
          <p:cNvSpPr txBox="1"/>
          <p:nvPr/>
        </p:nvSpPr>
        <p:spPr>
          <a:xfrm>
            <a:off x="3027528" y="4042065"/>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(GN)ASTRO 10+11</a:t>
            </a:r>
          </a:p>
        </p:txBody>
      </p:sp>
      <p:sp>
        <p:nvSpPr>
          <p:cNvPr id="76" name="TextBox 75">
            <a:extLst>
              <a:ext uri="{FF2B5EF4-FFF2-40B4-BE49-F238E27FC236}">
                <a16:creationId xmlns:a16="http://schemas.microsoft.com/office/drawing/2014/main" id="{EFAA0F01-FBC8-4B39-8E74-213E19EE4D21}"/>
              </a:ext>
            </a:extLst>
          </p:cNvPr>
          <p:cNvSpPr txBox="1"/>
          <p:nvPr/>
        </p:nvSpPr>
        <p:spPr>
          <a:xfrm>
            <a:off x="5029200" y="42672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MUSIC 109</a:t>
            </a:r>
          </a:p>
        </p:txBody>
      </p:sp>
      <p:sp>
        <p:nvSpPr>
          <p:cNvPr id="77" name="TextBox 76">
            <a:extLst>
              <a:ext uri="{FF2B5EF4-FFF2-40B4-BE49-F238E27FC236}">
                <a16:creationId xmlns:a16="http://schemas.microsoft.com/office/drawing/2014/main" id="{BA716756-6388-414D-96E0-C574DD4AF12B}"/>
              </a:ext>
            </a:extLst>
          </p:cNvPr>
          <p:cNvSpPr txBox="1"/>
          <p:nvPr/>
        </p:nvSpPr>
        <p:spPr>
          <a:xfrm>
            <a:off x="3124200" y="5964072"/>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78" name="TextBox 77">
            <a:extLst>
              <a:ext uri="{FF2B5EF4-FFF2-40B4-BE49-F238E27FC236}">
                <a16:creationId xmlns:a16="http://schemas.microsoft.com/office/drawing/2014/main" id="{42442190-1305-40BC-9607-F4088A9279C6}"/>
              </a:ext>
            </a:extLst>
          </p:cNvPr>
          <p:cNvSpPr txBox="1"/>
          <p:nvPr/>
        </p:nvSpPr>
        <p:spPr>
          <a:xfrm>
            <a:off x="3124200" y="6131719"/>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OLEAD 100</a:t>
            </a:r>
          </a:p>
        </p:txBody>
      </p:sp>
      <p:sp>
        <p:nvSpPr>
          <p:cNvPr id="79" name="TextBox 78">
            <a:extLst>
              <a:ext uri="{FF2B5EF4-FFF2-40B4-BE49-F238E27FC236}">
                <a16:creationId xmlns:a16="http://schemas.microsoft.com/office/drawing/2014/main" id="{D825F4DB-7909-4803-A9E4-7E87B129AF0D}"/>
              </a:ext>
            </a:extLst>
          </p:cNvPr>
          <p:cNvSpPr txBox="1"/>
          <p:nvPr/>
        </p:nvSpPr>
        <p:spPr>
          <a:xfrm>
            <a:off x="5788925" y="5524075"/>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80" name="TextBox 79">
            <a:extLst>
              <a:ext uri="{FF2B5EF4-FFF2-40B4-BE49-F238E27FC236}">
                <a16:creationId xmlns:a16="http://schemas.microsoft.com/office/drawing/2014/main" id="{D5CA376F-D607-4CA6-B66E-68FC6FDD78D0}"/>
              </a:ext>
            </a:extLst>
          </p:cNvPr>
          <p:cNvSpPr txBox="1"/>
          <p:nvPr/>
        </p:nvSpPr>
        <p:spPr>
          <a:xfrm>
            <a:off x="3543300" y="5791200"/>
            <a:ext cx="10668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RUS 100</a:t>
            </a:r>
          </a:p>
        </p:txBody>
      </p:sp>
      <p:sp>
        <p:nvSpPr>
          <p:cNvPr id="81" name="TextBox 80">
            <a:extLst>
              <a:ext uri="{FF2B5EF4-FFF2-40B4-BE49-F238E27FC236}">
                <a16:creationId xmlns:a16="http://schemas.microsoft.com/office/drawing/2014/main" id="{719AF0AB-C966-4FAA-896F-36418484CD51}"/>
              </a:ext>
            </a:extLst>
          </p:cNvPr>
          <p:cNvSpPr txBox="1"/>
          <p:nvPr/>
        </p:nvSpPr>
        <p:spPr>
          <a:xfrm>
            <a:off x="3192410" y="4265426"/>
            <a:ext cx="1455790" cy="246221"/>
          </a:xfrm>
          <a:prstGeom prst="rect">
            <a:avLst/>
          </a:prstGeom>
          <a:solidFill>
            <a:schemeClr val="bg1"/>
          </a:solidFill>
        </p:spPr>
        <p:txBody>
          <a:bodyPr wrap="square" rtlCol="0">
            <a:spAutoFit/>
          </a:bodyPr>
          <a:lstStyle/>
          <a:p>
            <a:r>
              <a:rPr lang="en-US" sz="1000" b="1" dirty="0">
                <a:solidFill>
                  <a:schemeClr val="tx2">
                    <a:lumMod val="50000"/>
                  </a:schemeClr>
                </a:solidFill>
                <a:latin typeface="Comic Sans MS" pitchFamily="66" charset="0"/>
              </a:rPr>
              <a:t>(BA,OC) ANTH 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000"/>
                                        <p:tgtEl>
                                          <p:spTgt spid="3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1000"/>
                                        <p:tgtEl>
                                          <p:spTgt spid="35"/>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dissolve">
                                      <p:cBhvr>
                                        <p:cTn id="32" dur="500"/>
                                        <p:tgtEl>
                                          <p:spTgt spid="5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54" grpId="0"/>
      <p:bldP spid="55" grpId="0"/>
      <p:bldP spid="52" grpId="0"/>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31" name="TextBox 30"/>
          <p:cNvSpPr txBox="1"/>
          <p:nvPr/>
        </p:nvSpPr>
        <p:spPr>
          <a:xfrm>
            <a:off x="5334000" y="57150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401</a:t>
            </a:r>
          </a:p>
        </p:txBody>
      </p:sp>
      <p:sp>
        <p:nvSpPr>
          <p:cNvPr id="32" name="TextBox 31"/>
          <p:cNvSpPr txBox="1"/>
          <p:nvPr/>
        </p:nvSpPr>
        <p:spPr>
          <a:xfrm>
            <a:off x="5486400" y="59716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402</a:t>
            </a:r>
          </a:p>
        </p:txBody>
      </p:sp>
      <p:sp>
        <p:nvSpPr>
          <p:cNvPr id="33" name="TextBox 32"/>
          <p:cNvSpPr txBox="1"/>
          <p:nvPr/>
        </p:nvSpPr>
        <p:spPr>
          <a:xfrm>
            <a:off x="3048000" y="552973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302</a:t>
            </a:r>
          </a:p>
        </p:txBody>
      </p:sp>
      <p:sp>
        <p:nvSpPr>
          <p:cNvPr id="34" name="TextBox 33"/>
          <p:cNvSpPr txBox="1"/>
          <p:nvPr/>
        </p:nvSpPr>
        <p:spPr>
          <a:xfrm>
            <a:off x="5638800" y="448818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301</a:t>
            </a:r>
          </a:p>
        </p:txBody>
      </p:sp>
      <p:sp>
        <p:nvSpPr>
          <p:cNvPr id="35" name="TextBox 34"/>
          <p:cNvSpPr txBox="1"/>
          <p:nvPr/>
        </p:nvSpPr>
        <p:spPr>
          <a:xfrm>
            <a:off x="3505200" y="4495800"/>
            <a:ext cx="9144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204</a:t>
            </a:r>
          </a:p>
        </p:txBody>
      </p:sp>
      <p:sp>
        <p:nvSpPr>
          <p:cNvPr id="36" name="TextBox 35"/>
          <p:cNvSpPr txBox="1"/>
          <p:nvPr/>
        </p:nvSpPr>
        <p:spPr>
          <a:xfrm>
            <a:off x="4328160" y="4495800"/>
            <a:ext cx="624840" cy="400110"/>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/2</a:t>
            </a:r>
          </a:p>
          <a:p>
            <a:r>
              <a:rPr lang="en-US" sz="1000" b="1" dirty="0">
                <a:solidFill>
                  <a:schemeClr val="tx2">
                    <a:lumMod val="50000"/>
                  </a:schemeClr>
                </a:solidFill>
                <a:latin typeface="Comic Sans MS" pitchFamily="66" charset="0"/>
              </a:rPr>
              <a:t>--14</a:t>
            </a:r>
          </a:p>
        </p:txBody>
      </p:sp>
      <p:sp>
        <p:nvSpPr>
          <p:cNvPr id="53" name="TextBox 52"/>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55" name="TextBox 54"/>
          <p:cNvSpPr txBox="1"/>
          <p:nvPr/>
        </p:nvSpPr>
        <p:spPr>
          <a:xfrm>
            <a:off x="2895600" y="1019175"/>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PSU 006</a:t>
            </a:r>
          </a:p>
        </p:txBody>
      </p:sp>
      <p:sp>
        <p:nvSpPr>
          <p:cNvPr id="56" name="TextBox 55"/>
          <p:cNvSpPr txBox="1"/>
          <p:nvPr/>
        </p:nvSpPr>
        <p:spPr>
          <a:xfrm>
            <a:off x="0" y="0"/>
            <a:ext cx="1676400" cy="4801314"/>
          </a:xfrm>
          <a:prstGeom prst="rect">
            <a:avLst/>
          </a:prstGeom>
          <a:noFill/>
        </p:spPr>
        <p:txBody>
          <a:bodyPr wrap="square" rtlCol="0">
            <a:spAutoFit/>
          </a:bodyPr>
          <a:lstStyle/>
          <a:p>
            <a:r>
              <a:rPr lang="en-US" dirty="0"/>
              <a:t>All requirements should now have a specific class marked to fulfill that requirement.  Remember you can change your choice of Gen Ed, B.A., and option classes, like supporting classes, later.</a:t>
            </a:r>
          </a:p>
          <a:p>
            <a:endParaRPr lang="en-US" dirty="0"/>
          </a:p>
          <a:p>
            <a:endParaRPr lang="en-US" dirty="0"/>
          </a:p>
        </p:txBody>
      </p:sp>
      <p:sp>
        <p:nvSpPr>
          <p:cNvPr id="57" name="TextBox 56"/>
          <p:cNvSpPr txBox="1"/>
          <p:nvPr/>
        </p:nvSpPr>
        <p:spPr>
          <a:xfrm>
            <a:off x="7467600" y="0"/>
            <a:ext cx="1676400" cy="7017306"/>
          </a:xfrm>
          <a:prstGeom prst="rect">
            <a:avLst/>
          </a:prstGeom>
          <a:noFill/>
        </p:spPr>
        <p:txBody>
          <a:bodyPr wrap="square" rtlCol="0">
            <a:spAutoFit/>
          </a:bodyPr>
          <a:lstStyle/>
          <a:p>
            <a:r>
              <a:rPr lang="en-US" dirty="0"/>
              <a:t>You will enter the classes on the 104-R in the semester that they appear on the suggested plan,  with some special exceptions.</a:t>
            </a:r>
          </a:p>
          <a:p>
            <a:endParaRPr lang="en-US" dirty="0"/>
          </a:p>
          <a:p>
            <a:r>
              <a:rPr lang="en-US" dirty="0"/>
              <a:t>One case will be those with 9 semesters authorized for their major.  Most engineers will be allowed an extra semester. Move four Gen </a:t>
            </a:r>
            <a:r>
              <a:rPr lang="en-US" dirty="0" err="1"/>
              <a:t>Eds</a:t>
            </a:r>
            <a:r>
              <a:rPr lang="en-US" dirty="0"/>
              <a:t> from the junior and senior years to this 9</a:t>
            </a:r>
            <a:r>
              <a:rPr lang="en-US" baseline="30000" dirty="0"/>
              <a:t>th</a:t>
            </a:r>
            <a:r>
              <a:rPr lang="en-US" dirty="0"/>
              <a:t> semester .</a:t>
            </a:r>
          </a:p>
        </p:txBody>
      </p:sp>
      <p:sp>
        <p:nvSpPr>
          <p:cNvPr id="2" name="Slide Number Placeholder 1">
            <a:extLst>
              <a:ext uri="{FF2B5EF4-FFF2-40B4-BE49-F238E27FC236}">
                <a16:creationId xmlns:a16="http://schemas.microsoft.com/office/drawing/2014/main" id="{476661B2-3553-43CE-B5F5-26E5198BF74F}"/>
              </a:ext>
            </a:extLst>
          </p:cNvPr>
          <p:cNvSpPr>
            <a:spLocks noGrp="1"/>
          </p:cNvSpPr>
          <p:nvPr>
            <p:ph type="sldNum" sz="quarter" idx="12"/>
          </p:nvPr>
        </p:nvSpPr>
        <p:spPr>
          <a:xfrm>
            <a:off x="7010400" y="6472238"/>
            <a:ext cx="2133600" cy="365125"/>
          </a:xfrm>
        </p:spPr>
        <p:txBody>
          <a:bodyPr/>
          <a:lstStyle/>
          <a:p>
            <a:fld id="{E3668362-7DAE-4523-99D6-1D7E7B6FCDED}" type="slidenum">
              <a:rPr lang="en-US" smtClean="0"/>
              <a:pPr/>
              <a:t>24</a:t>
            </a:fld>
            <a:endParaRPr lang="en-US" dirty="0"/>
          </a:p>
        </p:txBody>
      </p:sp>
      <p:sp>
        <p:nvSpPr>
          <p:cNvPr id="62" name="TextBox 61">
            <a:extLst>
              <a:ext uri="{FF2B5EF4-FFF2-40B4-BE49-F238E27FC236}">
                <a16:creationId xmlns:a16="http://schemas.microsoft.com/office/drawing/2014/main" id="{535C7E27-8BD0-40C6-9236-1D77EEB89D81}"/>
              </a:ext>
            </a:extLst>
          </p:cNvPr>
          <p:cNvSpPr txBox="1"/>
          <p:nvPr/>
        </p:nvSpPr>
        <p:spPr>
          <a:xfrm>
            <a:off x="5154304" y="1193800"/>
            <a:ext cx="1905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(GH,US,PME) HIST 130 </a:t>
            </a:r>
          </a:p>
        </p:txBody>
      </p:sp>
      <p:sp>
        <p:nvSpPr>
          <p:cNvPr id="63" name="TextBox 62">
            <a:extLst>
              <a:ext uri="{FF2B5EF4-FFF2-40B4-BE49-F238E27FC236}">
                <a16:creationId xmlns:a16="http://schemas.microsoft.com/office/drawing/2014/main" id="{D55ECA29-F706-4124-A724-4A6D437DC2D2}"/>
              </a:ext>
            </a:extLst>
          </p:cNvPr>
          <p:cNvSpPr txBox="1"/>
          <p:nvPr/>
        </p:nvSpPr>
        <p:spPr>
          <a:xfrm>
            <a:off x="2971800" y="15240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021</a:t>
            </a:r>
          </a:p>
        </p:txBody>
      </p:sp>
      <p:sp>
        <p:nvSpPr>
          <p:cNvPr id="64" name="TextBox 63">
            <a:extLst>
              <a:ext uri="{FF2B5EF4-FFF2-40B4-BE49-F238E27FC236}">
                <a16:creationId xmlns:a16="http://schemas.microsoft.com/office/drawing/2014/main" id="{CC4BE164-0BB7-4610-8ECE-FBBEAFA57F74}"/>
              </a:ext>
            </a:extLst>
          </p:cNvPr>
          <p:cNvSpPr txBox="1"/>
          <p:nvPr/>
        </p:nvSpPr>
        <p:spPr>
          <a:xfrm>
            <a:off x="5486400" y="15240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BIOL 011</a:t>
            </a:r>
          </a:p>
        </p:txBody>
      </p:sp>
      <p:sp>
        <p:nvSpPr>
          <p:cNvPr id="65" name="TextBox 64">
            <a:extLst>
              <a:ext uri="{FF2B5EF4-FFF2-40B4-BE49-F238E27FC236}">
                <a16:creationId xmlns:a16="http://schemas.microsoft.com/office/drawing/2014/main" id="{ED487AD9-BF6B-401D-BC2E-EAC496E43E1A}"/>
              </a:ext>
            </a:extLst>
          </p:cNvPr>
          <p:cNvSpPr txBox="1"/>
          <p:nvPr/>
        </p:nvSpPr>
        <p:spPr>
          <a:xfrm>
            <a:off x="3048000" y="13589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001</a:t>
            </a:r>
          </a:p>
        </p:txBody>
      </p:sp>
      <p:sp>
        <p:nvSpPr>
          <p:cNvPr id="66" name="TextBox 65">
            <a:extLst>
              <a:ext uri="{FF2B5EF4-FFF2-40B4-BE49-F238E27FC236}">
                <a16:creationId xmlns:a16="http://schemas.microsoft.com/office/drawing/2014/main" id="{0C883911-25B8-48C3-B44C-A4007A5FEE5D}"/>
              </a:ext>
            </a:extLst>
          </p:cNvPr>
          <p:cNvSpPr txBox="1"/>
          <p:nvPr/>
        </p:nvSpPr>
        <p:spPr>
          <a:xfrm>
            <a:off x="5638800" y="135255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002</a:t>
            </a:r>
          </a:p>
        </p:txBody>
      </p:sp>
      <p:sp>
        <p:nvSpPr>
          <p:cNvPr id="67" name="TextBox 66">
            <a:extLst>
              <a:ext uri="{FF2B5EF4-FFF2-40B4-BE49-F238E27FC236}">
                <a16:creationId xmlns:a16="http://schemas.microsoft.com/office/drawing/2014/main" id="{ECBB79A4-35CD-419C-8FD0-DCAA781A64AA}"/>
              </a:ext>
            </a:extLst>
          </p:cNvPr>
          <p:cNvSpPr txBox="1"/>
          <p:nvPr/>
        </p:nvSpPr>
        <p:spPr>
          <a:xfrm>
            <a:off x="5793475" y="1019890"/>
            <a:ext cx="1369325"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PSYCH 100</a:t>
            </a:r>
          </a:p>
        </p:txBody>
      </p:sp>
      <p:sp>
        <p:nvSpPr>
          <p:cNvPr id="68" name="TextBox 67">
            <a:extLst>
              <a:ext uri="{FF2B5EF4-FFF2-40B4-BE49-F238E27FC236}">
                <a16:creationId xmlns:a16="http://schemas.microsoft.com/office/drawing/2014/main" id="{6B637A6D-A628-404F-8728-378558F91DC1}"/>
              </a:ext>
            </a:extLst>
          </p:cNvPr>
          <p:cNvSpPr txBox="1"/>
          <p:nvPr/>
        </p:nvSpPr>
        <p:spPr>
          <a:xfrm>
            <a:off x="2743200" y="256032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 PHIL 001</a:t>
            </a:r>
          </a:p>
        </p:txBody>
      </p:sp>
      <p:sp>
        <p:nvSpPr>
          <p:cNvPr id="69" name="TextBox 68">
            <a:extLst>
              <a:ext uri="{FF2B5EF4-FFF2-40B4-BE49-F238E27FC236}">
                <a16:creationId xmlns:a16="http://schemas.microsoft.com/office/drawing/2014/main" id="{A583AB75-0FE5-4CA0-A223-D967ED3A8AEB}"/>
              </a:ext>
            </a:extLst>
          </p:cNvPr>
          <p:cNvSpPr txBox="1"/>
          <p:nvPr/>
        </p:nvSpPr>
        <p:spPr>
          <a:xfrm>
            <a:off x="2971800" y="29718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022</a:t>
            </a:r>
          </a:p>
        </p:txBody>
      </p:sp>
      <p:sp>
        <p:nvSpPr>
          <p:cNvPr id="70" name="TextBox 69">
            <a:extLst>
              <a:ext uri="{FF2B5EF4-FFF2-40B4-BE49-F238E27FC236}">
                <a16:creationId xmlns:a16="http://schemas.microsoft.com/office/drawing/2014/main" id="{DB17E0D2-1726-4BEA-BBB6-FA17946EF9D8}"/>
              </a:ext>
            </a:extLst>
          </p:cNvPr>
          <p:cNvSpPr txBox="1"/>
          <p:nvPr/>
        </p:nvSpPr>
        <p:spPr>
          <a:xfrm>
            <a:off x="5486400" y="2573179"/>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EARTH 100</a:t>
            </a:r>
          </a:p>
        </p:txBody>
      </p:sp>
      <p:sp>
        <p:nvSpPr>
          <p:cNvPr id="71" name="TextBox 70">
            <a:extLst>
              <a:ext uri="{FF2B5EF4-FFF2-40B4-BE49-F238E27FC236}">
                <a16:creationId xmlns:a16="http://schemas.microsoft.com/office/drawing/2014/main" id="{F5073610-151B-41D9-B4C8-905BC43EEA94}"/>
              </a:ext>
            </a:extLst>
          </p:cNvPr>
          <p:cNvSpPr txBox="1"/>
          <p:nvPr/>
        </p:nvSpPr>
        <p:spPr>
          <a:xfrm>
            <a:off x="5486400" y="2743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ART 020</a:t>
            </a:r>
          </a:p>
        </p:txBody>
      </p:sp>
      <p:sp>
        <p:nvSpPr>
          <p:cNvPr id="72" name="TextBox 71">
            <a:extLst>
              <a:ext uri="{FF2B5EF4-FFF2-40B4-BE49-F238E27FC236}">
                <a16:creationId xmlns:a16="http://schemas.microsoft.com/office/drawing/2014/main" id="{3DC925E6-5900-43BD-848D-E0F1D5026733}"/>
              </a:ext>
            </a:extLst>
          </p:cNvPr>
          <p:cNvSpPr txBox="1"/>
          <p:nvPr/>
        </p:nvSpPr>
        <p:spPr>
          <a:xfrm>
            <a:off x="2971800" y="27432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003</a:t>
            </a:r>
          </a:p>
        </p:txBody>
      </p:sp>
      <p:sp>
        <p:nvSpPr>
          <p:cNvPr id="73" name="TextBox 72">
            <a:extLst>
              <a:ext uri="{FF2B5EF4-FFF2-40B4-BE49-F238E27FC236}">
                <a16:creationId xmlns:a16="http://schemas.microsoft.com/office/drawing/2014/main" id="{A6146154-4815-45D7-8051-1741E7EE91E2}"/>
              </a:ext>
            </a:extLst>
          </p:cNvPr>
          <p:cNvSpPr txBox="1"/>
          <p:nvPr/>
        </p:nvSpPr>
        <p:spPr>
          <a:xfrm>
            <a:off x="6248400" y="2992272"/>
            <a:ext cx="1143000" cy="153888"/>
          </a:xfrm>
          <a:prstGeom prst="rect">
            <a:avLst/>
          </a:prstGeom>
          <a:solidFill>
            <a:schemeClr val="bg1"/>
          </a:solidFill>
        </p:spPr>
        <p:txBody>
          <a:bodyPr wrap="square" lIns="0" tIns="0" bIns="0" rtlCol="0">
            <a:spAutoFit/>
          </a:bodyPr>
          <a:lstStyle/>
          <a:p>
            <a:r>
              <a:rPr lang="en-US" sz="1000" b="1" dirty="0">
                <a:solidFill>
                  <a:schemeClr val="tx2">
                    <a:lumMod val="50000"/>
                  </a:schemeClr>
                </a:solidFill>
                <a:latin typeface="Comic Sans MS" pitchFamily="66" charset="0"/>
              </a:rPr>
              <a:t>(BA) RL ST 130</a:t>
            </a:r>
          </a:p>
        </p:txBody>
      </p:sp>
      <p:sp>
        <p:nvSpPr>
          <p:cNvPr id="74" name="TextBox 73">
            <a:extLst>
              <a:ext uri="{FF2B5EF4-FFF2-40B4-BE49-F238E27FC236}">
                <a16:creationId xmlns:a16="http://schemas.microsoft.com/office/drawing/2014/main" id="{BDA68177-DE85-47CF-B3EC-AE3E3C55F2E6}"/>
              </a:ext>
            </a:extLst>
          </p:cNvPr>
          <p:cNvSpPr txBox="1"/>
          <p:nvPr/>
        </p:nvSpPr>
        <p:spPr>
          <a:xfrm>
            <a:off x="3027528" y="4042065"/>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(GN)ASTRO 10+11</a:t>
            </a:r>
          </a:p>
        </p:txBody>
      </p:sp>
      <p:sp>
        <p:nvSpPr>
          <p:cNvPr id="75" name="TextBox 74">
            <a:extLst>
              <a:ext uri="{FF2B5EF4-FFF2-40B4-BE49-F238E27FC236}">
                <a16:creationId xmlns:a16="http://schemas.microsoft.com/office/drawing/2014/main" id="{B81B9AC8-7A92-40A4-8811-0256590E252C}"/>
              </a:ext>
            </a:extLst>
          </p:cNvPr>
          <p:cNvSpPr txBox="1"/>
          <p:nvPr/>
        </p:nvSpPr>
        <p:spPr>
          <a:xfrm>
            <a:off x="5029200" y="42672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MUSIC 109</a:t>
            </a:r>
          </a:p>
        </p:txBody>
      </p:sp>
      <p:sp>
        <p:nvSpPr>
          <p:cNvPr id="76" name="TextBox 75">
            <a:extLst>
              <a:ext uri="{FF2B5EF4-FFF2-40B4-BE49-F238E27FC236}">
                <a16:creationId xmlns:a16="http://schemas.microsoft.com/office/drawing/2014/main" id="{AFA69C1D-6FC7-41CE-861F-5DC5FB8CEB25}"/>
              </a:ext>
            </a:extLst>
          </p:cNvPr>
          <p:cNvSpPr txBox="1"/>
          <p:nvPr/>
        </p:nvSpPr>
        <p:spPr>
          <a:xfrm>
            <a:off x="3124200" y="5964072"/>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77" name="TextBox 76">
            <a:extLst>
              <a:ext uri="{FF2B5EF4-FFF2-40B4-BE49-F238E27FC236}">
                <a16:creationId xmlns:a16="http://schemas.microsoft.com/office/drawing/2014/main" id="{3730DE10-E642-4620-AB3C-0054B80D6018}"/>
              </a:ext>
            </a:extLst>
          </p:cNvPr>
          <p:cNvSpPr txBox="1"/>
          <p:nvPr/>
        </p:nvSpPr>
        <p:spPr>
          <a:xfrm>
            <a:off x="3124200" y="6131719"/>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OLEAD 100</a:t>
            </a:r>
          </a:p>
        </p:txBody>
      </p:sp>
      <p:sp>
        <p:nvSpPr>
          <p:cNvPr id="78" name="TextBox 77">
            <a:extLst>
              <a:ext uri="{FF2B5EF4-FFF2-40B4-BE49-F238E27FC236}">
                <a16:creationId xmlns:a16="http://schemas.microsoft.com/office/drawing/2014/main" id="{C3C86BD0-1F47-4BA2-AF6E-00E86B1A9947}"/>
              </a:ext>
            </a:extLst>
          </p:cNvPr>
          <p:cNvSpPr txBox="1"/>
          <p:nvPr/>
        </p:nvSpPr>
        <p:spPr>
          <a:xfrm>
            <a:off x="5788925" y="5524075"/>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79" name="TextBox 78">
            <a:extLst>
              <a:ext uri="{FF2B5EF4-FFF2-40B4-BE49-F238E27FC236}">
                <a16:creationId xmlns:a16="http://schemas.microsoft.com/office/drawing/2014/main" id="{E973C0C1-239F-4055-B314-55248DF359F3}"/>
              </a:ext>
            </a:extLst>
          </p:cNvPr>
          <p:cNvSpPr txBox="1"/>
          <p:nvPr/>
        </p:nvSpPr>
        <p:spPr>
          <a:xfrm>
            <a:off x="3543300" y="5791200"/>
            <a:ext cx="10668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RUS 100</a:t>
            </a:r>
          </a:p>
        </p:txBody>
      </p:sp>
      <p:sp>
        <p:nvSpPr>
          <p:cNvPr id="80" name="TextBox 79">
            <a:extLst>
              <a:ext uri="{FF2B5EF4-FFF2-40B4-BE49-F238E27FC236}">
                <a16:creationId xmlns:a16="http://schemas.microsoft.com/office/drawing/2014/main" id="{E806A85B-8E05-424E-8358-6E484A9E92EA}"/>
              </a:ext>
            </a:extLst>
          </p:cNvPr>
          <p:cNvSpPr txBox="1"/>
          <p:nvPr/>
        </p:nvSpPr>
        <p:spPr>
          <a:xfrm>
            <a:off x="3192410" y="4265426"/>
            <a:ext cx="1455790" cy="246221"/>
          </a:xfrm>
          <a:prstGeom prst="rect">
            <a:avLst/>
          </a:prstGeom>
          <a:solidFill>
            <a:schemeClr val="bg1"/>
          </a:solidFill>
        </p:spPr>
        <p:txBody>
          <a:bodyPr wrap="square" rtlCol="0">
            <a:spAutoFit/>
          </a:bodyPr>
          <a:lstStyle/>
          <a:p>
            <a:r>
              <a:rPr lang="en-US" sz="1000" b="1" dirty="0">
                <a:solidFill>
                  <a:schemeClr val="tx2">
                    <a:lumMod val="50000"/>
                  </a:schemeClr>
                </a:solidFill>
                <a:latin typeface="Comic Sans MS" pitchFamily="66" charset="0"/>
              </a:rPr>
              <a:t>(BA,OC) ANTH 011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31" name="TextBox 30"/>
          <p:cNvSpPr txBox="1"/>
          <p:nvPr/>
        </p:nvSpPr>
        <p:spPr>
          <a:xfrm>
            <a:off x="5334000" y="57150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401</a:t>
            </a:r>
          </a:p>
        </p:txBody>
      </p:sp>
      <p:sp>
        <p:nvSpPr>
          <p:cNvPr id="32" name="TextBox 31"/>
          <p:cNvSpPr txBox="1"/>
          <p:nvPr/>
        </p:nvSpPr>
        <p:spPr>
          <a:xfrm>
            <a:off x="5486400" y="59716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402</a:t>
            </a:r>
          </a:p>
        </p:txBody>
      </p:sp>
      <p:sp>
        <p:nvSpPr>
          <p:cNvPr id="33" name="TextBox 32"/>
          <p:cNvSpPr txBox="1"/>
          <p:nvPr/>
        </p:nvSpPr>
        <p:spPr>
          <a:xfrm>
            <a:off x="3048000" y="552973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302</a:t>
            </a:r>
          </a:p>
        </p:txBody>
      </p:sp>
      <p:sp>
        <p:nvSpPr>
          <p:cNvPr id="34" name="TextBox 33"/>
          <p:cNvSpPr txBox="1"/>
          <p:nvPr/>
        </p:nvSpPr>
        <p:spPr>
          <a:xfrm>
            <a:off x="5638800" y="448818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301</a:t>
            </a:r>
          </a:p>
        </p:txBody>
      </p:sp>
      <p:sp>
        <p:nvSpPr>
          <p:cNvPr id="35" name="TextBox 34"/>
          <p:cNvSpPr txBox="1"/>
          <p:nvPr/>
        </p:nvSpPr>
        <p:spPr>
          <a:xfrm>
            <a:off x="3505200" y="4495800"/>
            <a:ext cx="9144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204</a:t>
            </a:r>
          </a:p>
        </p:txBody>
      </p:sp>
      <p:sp>
        <p:nvSpPr>
          <p:cNvPr id="36" name="TextBox 35"/>
          <p:cNvSpPr txBox="1"/>
          <p:nvPr/>
        </p:nvSpPr>
        <p:spPr>
          <a:xfrm>
            <a:off x="4328160" y="4495800"/>
            <a:ext cx="624840" cy="400110"/>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/2</a:t>
            </a:r>
          </a:p>
          <a:p>
            <a:r>
              <a:rPr lang="en-US" sz="1000" b="1" dirty="0">
                <a:solidFill>
                  <a:schemeClr val="tx2">
                    <a:lumMod val="50000"/>
                  </a:schemeClr>
                </a:solidFill>
                <a:latin typeface="Comic Sans MS" pitchFamily="66" charset="0"/>
              </a:rPr>
              <a:t>--14</a:t>
            </a:r>
          </a:p>
        </p:txBody>
      </p:sp>
      <p:sp>
        <p:nvSpPr>
          <p:cNvPr id="53" name="TextBox 52"/>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55" name="TextBox 54"/>
          <p:cNvSpPr txBox="1"/>
          <p:nvPr/>
        </p:nvSpPr>
        <p:spPr>
          <a:xfrm>
            <a:off x="2895600" y="1019175"/>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PSU 006</a:t>
            </a:r>
          </a:p>
        </p:txBody>
      </p:sp>
      <p:sp>
        <p:nvSpPr>
          <p:cNvPr id="2" name="Slide Number Placeholder 1">
            <a:extLst>
              <a:ext uri="{FF2B5EF4-FFF2-40B4-BE49-F238E27FC236}">
                <a16:creationId xmlns:a16="http://schemas.microsoft.com/office/drawing/2014/main" id="{476661B2-3553-43CE-B5F5-26E5198BF74F}"/>
              </a:ext>
            </a:extLst>
          </p:cNvPr>
          <p:cNvSpPr>
            <a:spLocks noGrp="1"/>
          </p:cNvSpPr>
          <p:nvPr>
            <p:ph type="sldNum" sz="quarter" idx="12"/>
          </p:nvPr>
        </p:nvSpPr>
        <p:spPr>
          <a:xfrm>
            <a:off x="7010400" y="6472238"/>
            <a:ext cx="2133600" cy="365125"/>
          </a:xfrm>
        </p:spPr>
        <p:txBody>
          <a:bodyPr/>
          <a:lstStyle/>
          <a:p>
            <a:fld id="{E3668362-7DAE-4523-99D6-1D7E7B6FCDED}" type="slidenum">
              <a:rPr lang="en-US" smtClean="0"/>
              <a:pPr/>
              <a:t>25</a:t>
            </a:fld>
            <a:endParaRPr lang="en-US" dirty="0"/>
          </a:p>
        </p:txBody>
      </p:sp>
      <p:sp>
        <p:nvSpPr>
          <p:cNvPr id="62" name="TextBox 61">
            <a:extLst>
              <a:ext uri="{FF2B5EF4-FFF2-40B4-BE49-F238E27FC236}">
                <a16:creationId xmlns:a16="http://schemas.microsoft.com/office/drawing/2014/main" id="{535C7E27-8BD0-40C6-9236-1D77EEB89D81}"/>
              </a:ext>
            </a:extLst>
          </p:cNvPr>
          <p:cNvSpPr txBox="1"/>
          <p:nvPr/>
        </p:nvSpPr>
        <p:spPr>
          <a:xfrm>
            <a:off x="5154304" y="1193800"/>
            <a:ext cx="1905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(GH,US,PME) HIST 130 </a:t>
            </a:r>
          </a:p>
        </p:txBody>
      </p:sp>
      <p:sp>
        <p:nvSpPr>
          <p:cNvPr id="63" name="TextBox 62">
            <a:extLst>
              <a:ext uri="{FF2B5EF4-FFF2-40B4-BE49-F238E27FC236}">
                <a16:creationId xmlns:a16="http://schemas.microsoft.com/office/drawing/2014/main" id="{D55ECA29-F706-4124-A724-4A6D437DC2D2}"/>
              </a:ext>
            </a:extLst>
          </p:cNvPr>
          <p:cNvSpPr txBox="1"/>
          <p:nvPr/>
        </p:nvSpPr>
        <p:spPr>
          <a:xfrm>
            <a:off x="2971800" y="15240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021</a:t>
            </a:r>
          </a:p>
        </p:txBody>
      </p:sp>
      <p:sp>
        <p:nvSpPr>
          <p:cNvPr id="64" name="TextBox 63">
            <a:extLst>
              <a:ext uri="{FF2B5EF4-FFF2-40B4-BE49-F238E27FC236}">
                <a16:creationId xmlns:a16="http://schemas.microsoft.com/office/drawing/2014/main" id="{CC4BE164-0BB7-4610-8ECE-FBBEAFA57F74}"/>
              </a:ext>
            </a:extLst>
          </p:cNvPr>
          <p:cNvSpPr txBox="1"/>
          <p:nvPr/>
        </p:nvSpPr>
        <p:spPr>
          <a:xfrm>
            <a:off x="5486400" y="15240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BIOL 011</a:t>
            </a:r>
          </a:p>
        </p:txBody>
      </p:sp>
      <p:sp>
        <p:nvSpPr>
          <p:cNvPr id="65" name="TextBox 64">
            <a:extLst>
              <a:ext uri="{FF2B5EF4-FFF2-40B4-BE49-F238E27FC236}">
                <a16:creationId xmlns:a16="http://schemas.microsoft.com/office/drawing/2014/main" id="{ED487AD9-BF6B-401D-BC2E-EAC496E43E1A}"/>
              </a:ext>
            </a:extLst>
          </p:cNvPr>
          <p:cNvSpPr txBox="1"/>
          <p:nvPr/>
        </p:nvSpPr>
        <p:spPr>
          <a:xfrm>
            <a:off x="3048000" y="13589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001</a:t>
            </a:r>
          </a:p>
        </p:txBody>
      </p:sp>
      <p:sp>
        <p:nvSpPr>
          <p:cNvPr id="66" name="TextBox 65">
            <a:extLst>
              <a:ext uri="{FF2B5EF4-FFF2-40B4-BE49-F238E27FC236}">
                <a16:creationId xmlns:a16="http://schemas.microsoft.com/office/drawing/2014/main" id="{0C883911-25B8-48C3-B44C-A4007A5FEE5D}"/>
              </a:ext>
            </a:extLst>
          </p:cNvPr>
          <p:cNvSpPr txBox="1"/>
          <p:nvPr/>
        </p:nvSpPr>
        <p:spPr>
          <a:xfrm>
            <a:off x="5638800" y="135255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002</a:t>
            </a:r>
          </a:p>
        </p:txBody>
      </p:sp>
      <p:sp>
        <p:nvSpPr>
          <p:cNvPr id="67" name="TextBox 66">
            <a:extLst>
              <a:ext uri="{FF2B5EF4-FFF2-40B4-BE49-F238E27FC236}">
                <a16:creationId xmlns:a16="http://schemas.microsoft.com/office/drawing/2014/main" id="{ECBB79A4-35CD-419C-8FD0-DCAA781A64AA}"/>
              </a:ext>
            </a:extLst>
          </p:cNvPr>
          <p:cNvSpPr txBox="1"/>
          <p:nvPr/>
        </p:nvSpPr>
        <p:spPr>
          <a:xfrm>
            <a:off x="5793475" y="1019890"/>
            <a:ext cx="1369325"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PSYCH 100</a:t>
            </a:r>
          </a:p>
        </p:txBody>
      </p:sp>
      <p:sp>
        <p:nvSpPr>
          <p:cNvPr id="68" name="TextBox 67">
            <a:extLst>
              <a:ext uri="{FF2B5EF4-FFF2-40B4-BE49-F238E27FC236}">
                <a16:creationId xmlns:a16="http://schemas.microsoft.com/office/drawing/2014/main" id="{6B637A6D-A628-404F-8728-378558F91DC1}"/>
              </a:ext>
            </a:extLst>
          </p:cNvPr>
          <p:cNvSpPr txBox="1"/>
          <p:nvPr/>
        </p:nvSpPr>
        <p:spPr>
          <a:xfrm>
            <a:off x="2743200" y="256032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 PHIL 001</a:t>
            </a:r>
          </a:p>
        </p:txBody>
      </p:sp>
      <p:sp>
        <p:nvSpPr>
          <p:cNvPr id="69" name="TextBox 68">
            <a:extLst>
              <a:ext uri="{FF2B5EF4-FFF2-40B4-BE49-F238E27FC236}">
                <a16:creationId xmlns:a16="http://schemas.microsoft.com/office/drawing/2014/main" id="{A583AB75-0FE5-4CA0-A223-D967ED3A8AEB}"/>
              </a:ext>
            </a:extLst>
          </p:cNvPr>
          <p:cNvSpPr txBox="1"/>
          <p:nvPr/>
        </p:nvSpPr>
        <p:spPr>
          <a:xfrm>
            <a:off x="2971800" y="29718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022</a:t>
            </a:r>
          </a:p>
        </p:txBody>
      </p:sp>
      <p:sp>
        <p:nvSpPr>
          <p:cNvPr id="70" name="TextBox 69">
            <a:extLst>
              <a:ext uri="{FF2B5EF4-FFF2-40B4-BE49-F238E27FC236}">
                <a16:creationId xmlns:a16="http://schemas.microsoft.com/office/drawing/2014/main" id="{DB17E0D2-1726-4BEA-BBB6-FA17946EF9D8}"/>
              </a:ext>
            </a:extLst>
          </p:cNvPr>
          <p:cNvSpPr txBox="1"/>
          <p:nvPr/>
        </p:nvSpPr>
        <p:spPr>
          <a:xfrm>
            <a:off x="5486400" y="2573179"/>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EARTH 100</a:t>
            </a:r>
          </a:p>
        </p:txBody>
      </p:sp>
      <p:sp>
        <p:nvSpPr>
          <p:cNvPr id="71" name="TextBox 70">
            <a:extLst>
              <a:ext uri="{FF2B5EF4-FFF2-40B4-BE49-F238E27FC236}">
                <a16:creationId xmlns:a16="http://schemas.microsoft.com/office/drawing/2014/main" id="{F5073610-151B-41D9-B4C8-905BC43EEA94}"/>
              </a:ext>
            </a:extLst>
          </p:cNvPr>
          <p:cNvSpPr txBox="1"/>
          <p:nvPr/>
        </p:nvSpPr>
        <p:spPr>
          <a:xfrm>
            <a:off x="5486400" y="2743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ART 020</a:t>
            </a:r>
          </a:p>
        </p:txBody>
      </p:sp>
      <p:sp>
        <p:nvSpPr>
          <p:cNvPr id="72" name="TextBox 71">
            <a:extLst>
              <a:ext uri="{FF2B5EF4-FFF2-40B4-BE49-F238E27FC236}">
                <a16:creationId xmlns:a16="http://schemas.microsoft.com/office/drawing/2014/main" id="{3DC925E6-5900-43BD-848D-E0F1D5026733}"/>
              </a:ext>
            </a:extLst>
          </p:cNvPr>
          <p:cNvSpPr txBox="1"/>
          <p:nvPr/>
        </p:nvSpPr>
        <p:spPr>
          <a:xfrm>
            <a:off x="2971800" y="27432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003</a:t>
            </a:r>
          </a:p>
        </p:txBody>
      </p:sp>
      <p:sp>
        <p:nvSpPr>
          <p:cNvPr id="73" name="TextBox 72">
            <a:extLst>
              <a:ext uri="{FF2B5EF4-FFF2-40B4-BE49-F238E27FC236}">
                <a16:creationId xmlns:a16="http://schemas.microsoft.com/office/drawing/2014/main" id="{A6146154-4815-45D7-8051-1741E7EE91E2}"/>
              </a:ext>
            </a:extLst>
          </p:cNvPr>
          <p:cNvSpPr txBox="1"/>
          <p:nvPr/>
        </p:nvSpPr>
        <p:spPr>
          <a:xfrm>
            <a:off x="6248400" y="2992272"/>
            <a:ext cx="1143000" cy="153888"/>
          </a:xfrm>
          <a:prstGeom prst="rect">
            <a:avLst/>
          </a:prstGeom>
          <a:solidFill>
            <a:schemeClr val="bg1"/>
          </a:solidFill>
        </p:spPr>
        <p:txBody>
          <a:bodyPr wrap="square" lIns="0" tIns="0" bIns="0" rtlCol="0">
            <a:spAutoFit/>
          </a:bodyPr>
          <a:lstStyle/>
          <a:p>
            <a:r>
              <a:rPr lang="en-US" sz="1000" b="1" dirty="0">
                <a:solidFill>
                  <a:schemeClr val="tx2">
                    <a:lumMod val="50000"/>
                  </a:schemeClr>
                </a:solidFill>
                <a:latin typeface="Comic Sans MS" pitchFamily="66" charset="0"/>
              </a:rPr>
              <a:t>(BA) RL ST 130</a:t>
            </a:r>
          </a:p>
        </p:txBody>
      </p:sp>
      <p:sp>
        <p:nvSpPr>
          <p:cNvPr id="51" name="TextBox 50">
            <a:extLst>
              <a:ext uri="{FF2B5EF4-FFF2-40B4-BE49-F238E27FC236}">
                <a16:creationId xmlns:a16="http://schemas.microsoft.com/office/drawing/2014/main" id="{283E5094-5425-4E60-B1CC-782CD7C735C5}"/>
              </a:ext>
            </a:extLst>
          </p:cNvPr>
          <p:cNvSpPr txBox="1"/>
          <p:nvPr/>
        </p:nvSpPr>
        <p:spPr>
          <a:xfrm>
            <a:off x="7467600" y="-208"/>
            <a:ext cx="1676400" cy="6309420"/>
          </a:xfrm>
          <a:prstGeom prst="rect">
            <a:avLst/>
          </a:prstGeom>
          <a:noFill/>
        </p:spPr>
        <p:txBody>
          <a:bodyPr wrap="square" rtlCol="0">
            <a:spAutoFit/>
          </a:bodyPr>
          <a:lstStyle/>
          <a:p>
            <a:pPr>
              <a:spcAft>
                <a:spcPts val="600"/>
              </a:spcAft>
            </a:pPr>
            <a:r>
              <a:rPr lang="en-US" sz="1600" dirty="0"/>
              <a:t>If it helps, you can mark those classes taken out of order with the  semester number you plan to take them.</a:t>
            </a:r>
          </a:p>
          <a:p>
            <a:pPr>
              <a:spcAft>
                <a:spcPts val="600"/>
              </a:spcAft>
            </a:pPr>
            <a:r>
              <a:rPr lang="en-US" sz="1600" dirty="0"/>
              <a:t>Most Gen </a:t>
            </a:r>
            <a:r>
              <a:rPr lang="en-US" sz="1600" dirty="0" err="1"/>
              <a:t>Eds</a:t>
            </a:r>
            <a:r>
              <a:rPr lang="en-US" sz="1600" dirty="0"/>
              <a:t> that are not required-for-major can be taken anytime.</a:t>
            </a:r>
          </a:p>
          <a:p>
            <a:pPr>
              <a:spcAft>
                <a:spcPts val="600"/>
              </a:spcAft>
            </a:pPr>
            <a:endParaRPr lang="en-US" sz="1600" dirty="0"/>
          </a:p>
          <a:p>
            <a:pPr>
              <a:spcAft>
                <a:spcPts val="600"/>
              </a:spcAft>
            </a:pPr>
            <a:endParaRPr lang="en-US" sz="1600" dirty="0"/>
          </a:p>
          <a:p>
            <a:r>
              <a:rPr lang="en-US" sz="1600" dirty="0"/>
              <a:t>Use this worksheet to complete your 104-R. Transfer this information to your 104-R following the guidance on the rest of this presentation.</a:t>
            </a:r>
          </a:p>
        </p:txBody>
      </p:sp>
      <p:sp>
        <p:nvSpPr>
          <p:cNvPr id="52" name="TextBox 51">
            <a:extLst>
              <a:ext uri="{FF2B5EF4-FFF2-40B4-BE49-F238E27FC236}">
                <a16:creationId xmlns:a16="http://schemas.microsoft.com/office/drawing/2014/main" id="{0818203B-F8D8-418B-9C6D-2694FD88F1A1}"/>
              </a:ext>
            </a:extLst>
          </p:cNvPr>
          <p:cNvSpPr txBox="1"/>
          <p:nvPr/>
        </p:nvSpPr>
        <p:spPr>
          <a:xfrm>
            <a:off x="0" y="0"/>
            <a:ext cx="1676400" cy="6647974"/>
          </a:xfrm>
          <a:prstGeom prst="rect">
            <a:avLst/>
          </a:prstGeom>
          <a:noFill/>
        </p:spPr>
        <p:txBody>
          <a:bodyPr wrap="square" rtlCol="0">
            <a:spAutoFit/>
          </a:bodyPr>
          <a:lstStyle/>
          <a:p>
            <a:pPr>
              <a:spcAft>
                <a:spcPts val="600"/>
              </a:spcAft>
            </a:pPr>
            <a:r>
              <a:rPr lang="en-US" sz="1600" dirty="0"/>
              <a:t>The suggested academic plans properly sequence prerequisite courses for later semesters.</a:t>
            </a:r>
          </a:p>
          <a:p>
            <a:pPr>
              <a:spcAft>
                <a:spcPts val="600"/>
              </a:spcAft>
            </a:pPr>
            <a:r>
              <a:rPr lang="en-US" sz="1600" dirty="0"/>
              <a:t>If during your first semester you are taking or took a class that the plan has for a later semester, switch as few classes as needed to get back on track. </a:t>
            </a:r>
          </a:p>
          <a:p>
            <a:r>
              <a:rPr lang="en-US" sz="1600" dirty="0"/>
              <a:t>In some cases if you miss a prerequisite, you will delay your graduation by a year and thus violate your contract.</a:t>
            </a:r>
          </a:p>
        </p:txBody>
      </p:sp>
      <p:sp>
        <p:nvSpPr>
          <p:cNvPr id="54" name="TextBox 53">
            <a:extLst>
              <a:ext uri="{FF2B5EF4-FFF2-40B4-BE49-F238E27FC236}">
                <a16:creationId xmlns:a16="http://schemas.microsoft.com/office/drawing/2014/main" id="{4BD01BC1-02BA-48EA-B9B6-A34DD7BB54D8}"/>
              </a:ext>
            </a:extLst>
          </p:cNvPr>
          <p:cNvSpPr txBox="1"/>
          <p:nvPr/>
        </p:nvSpPr>
        <p:spPr>
          <a:xfrm>
            <a:off x="7024394" y="1152788"/>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1</a:t>
            </a:r>
          </a:p>
        </p:txBody>
      </p:sp>
      <p:sp>
        <p:nvSpPr>
          <p:cNvPr id="58" name="TextBox 57">
            <a:extLst>
              <a:ext uri="{FF2B5EF4-FFF2-40B4-BE49-F238E27FC236}">
                <a16:creationId xmlns:a16="http://schemas.microsoft.com/office/drawing/2014/main" id="{D24EAA4C-B928-4A53-8373-2AF12FD23F65}"/>
              </a:ext>
            </a:extLst>
          </p:cNvPr>
          <p:cNvSpPr txBox="1"/>
          <p:nvPr/>
        </p:nvSpPr>
        <p:spPr>
          <a:xfrm>
            <a:off x="1785258" y="1491342"/>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2</a:t>
            </a:r>
          </a:p>
        </p:txBody>
      </p:sp>
      <p:sp>
        <p:nvSpPr>
          <p:cNvPr id="59" name="TextBox 58">
            <a:extLst>
              <a:ext uri="{FF2B5EF4-FFF2-40B4-BE49-F238E27FC236}">
                <a16:creationId xmlns:a16="http://schemas.microsoft.com/office/drawing/2014/main" id="{2A0757B2-A017-4D77-95E1-A4777CA3BC2A}"/>
              </a:ext>
            </a:extLst>
          </p:cNvPr>
          <p:cNvSpPr txBox="1"/>
          <p:nvPr/>
        </p:nvSpPr>
        <p:spPr>
          <a:xfrm>
            <a:off x="1750482" y="4442013"/>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4</a:t>
            </a:r>
          </a:p>
        </p:txBody>
      </p:sp>
      <p:sp>
        <p:nvSpPr>
          <p:cNvPr id="60" name="TextBox 59">
            <a:extLst>
              <a:ext uri="{FF2B5EF4-FFF2-40B4-BE49-F238E27FC236}">
                <a16:creationId xmlns:a16="http://schemas.microsoft.com/office/drawing/2014/main" id="{FF052CA1-3980-45F5-9D82-BC746B382B86}"/>
              </a:ext>
            </a:extLst>
          </p:cNvPr>
          <p:cNvSpPr txBox="1"/>
          <p:nvPr/>
        </p:nvSpPr>
        <p:spPr>
          <a:xfrm>
            <a:off x="7059304" y="4442013"/>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5</a:t>
            </a:r>
          </a:p>
        </p:txBody>
      </p:sp>
      <p:sp>
        <p:nvSpPr>
          <p:cNvPr id="61" name="TextBox 60">
            <a:extLst>
              <a:ext uri="{FF2B5EF4-FFF2-40B4-BE49-F238E27FC236}">
                <a16:creationId xmlns:a16="http://schemas.microsoft.com/office/drawing/2014/main" id="{8D1FEDD4-2B99-4317-909D-535F6433DA67}"/>
              </a:ext>
            </a:extLst>
          </p:cNvPr>
          <p:cNvSpPr txBox="1"/>
          <p:nvPr/>
        </p:nvSpPr>
        <p:spPr>
          <a:xfrm>
            <a:off x="1733550" y="5477409"/>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6</a:t>
            </a:r>
          </a:p>
        </p:txBody>
      </p:sp>
      <p:sp>
        <p:nvSpPr>
          <p:cNvPr id="74" name="TextBox 73">
            <a:extLst>
              <a:ext uri="{FF2B5EF4-FFF2-40B4-BE49-F238E27FC236}">
                <a16:creationId xmlns:a16="http://schemas.microsoft.com/office/drawing/2014/main" id="{5997DBA4-BE75-4518-A5F2-C6E2AF08A1D5}"/>
              </a:ext>
            </a:extLst>
          </p:cNvPr>
          <p:cNvSpPr txBox="1"/>
          <p:nvPr/>
        </p:nvSpPr>
        <p:spPr>
          <a:xfrm>
            <a:off x="7086600" y="5701327"/>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7</a:t>
            </a:r>
          </a:p>
        </p:txBody>
      </p:sp>
      <p:sp>
        <p:nvSpPr>
          <p:cNvPr id="75" name="TextBox 74">
            <a:extLst>
              <a:ext uri="{FF2B5EF4-FFF2-40B4-BE49-F238E27FC236}">
                <a16:creationId xmlns:a16="http://schemas.microsoft.com/office/drawing/2014/main" id="{8A731495-2F21-488D-BFEE-4195308BB08E}"/>
              </a:ext>
            </a:extLst>
          </p:cNvPr>
          <p:cNvSpPr txBox="1"/>
          <p:nvPr/>
        </p:nvSpPr>
        <p:spPr>
          <a:xfrm>
            <a:off x="1746250" y="6074330"/>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8</a:t>
            </a:r>
          </a:p>
        </p:txBody>
      </p:sp>
      <p:sp>
        <p:nvSpPr>
          <p:cNvPr id="76" name="Slide Number Placeholder 1">
            <a:extLst>
              <a:ext uri="{FF2B5EF4-FFF2-40B4-BE49-F238E27FC236}">
                <a16:creationId xmlns:a16="http://schemas.microsoft.com/office/drawing/2014/main" id="{FB090954-4569-4A44-86AC-0A0E0F334E81}"/>
              </a:ext>
            </a:extLst>
          </p:cNvPr>
          <p:cNvSpPr txBox="1">
            <a:spLocks/>
          </p:cNvSpPr>
          <p:nvPr/>
        </p:nvSpPr>
        <p:spPr>
          <a:xfrm>
            <a:off x="7012329" y="64721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668362-7DAE-4523-99D6-1D7E7B6FCDED}" type="slidenum">
              <a:rPr lang="en-US" smtClean="0"/>
              <a:pPr/>
              <a:t>25</a:t>
            </a:fld>
            <a:endParaRPr lang="en-US" dirty="0"/>
          </a:p>
        </p:txBody>
      </p:sp>
      <p:sp>
        <p:nvSpPr>
          <p:cNvPr id="77" name="TextBox 76">
            <a:extLst>
              <a:ext uri="{FF2B5EF4-FFF2-40B4-BE49-F238E27FC236}">
                <a16:creationId xmlns:a16="http://schemas.microsoft.com/office/drawing/2014/main" id="{666213D5-BC1A-4BC9-BA82-549C3757D55D}"/>
              </a:ext>
            </a:extLst>
          </p:cNvPr>
          <p:cNvSpPr txBox="1"/>
          <p:nvPr/>
        </p:nvSpPr>
        <p:spPr>
          <a:xfrm>
            <a:off x="3027528" y="4042065"/>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(GN)ASTRO 10+11</a:t>
            </a:r>
          </a:p>
        </p:txBody>
      </p:sp>
      <p:sp>
        <p:nvSpPr>
          <p:cNvPr id="78" name="TextBox 77">
            <a:extLst>
              <a:ext uri="{FF2B5EF4-FFF2-40B4-BE49-F238E27FC236}">
                <a16:creationId xmlns:a16="http://schemas.microsoft.com/office/drawing/2014/main" id="{BC916023-5F97-469C-8F6E-707C7DF13116}"/>
              </a:ext>
            </a:extLst>
          </p:cNvPr>
          <p:cNvSpPr txBox="1"/>
          <p:nvPr/>
        </p:nvSpPr>
        <p:spPr>
          <a:xfrm>
            <a:off x="5029200" y="42672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MUSIC 109</a:t>
            </a:r>
          </a:p>
        </p:txBody>
      </p:sp>
      <p:sp>
        <p:nvSpPr>
          <p:cNvPr id="79" name="TextBox 78">
            <a:extLst>
              <a:ext uri="{FF2B5EF4-FFF2-40B4-BE49-F238E27FC236}">
                <a16:creationId xmlns:a16="http://schemas.microsoft.com/office/drawing/2014/main" id="{FA2C6C91-224C-4FF8-97F3-6764BBF85ECA}"/>
              </a:ext>
            </a:extLst>
          </p:cNvPr>
          <p:cNvSpPr txBox="1"/>
          <p:nvPr/>
        </p:nvSpPr>
        <p:spPr>
          <a:xfrm>
            <a:off x="3124200" y="5964072"/>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80" name="TextBox 79">
            <a:extLst>
              <a:ext uri="{FF2B5EF4-FFF2-40B4-BE49-F238E27FC236}">
                <a16:creationId xmlns:a16="http://schemas.microsoft.com/office/drawing/2014/main" id="{561F1A04-B3BC-4923-92C5-F45DCA74643D}"/>
              </a:ext>
            </a:extLst>
          </p:cNvPr>
          <p:cNvSpPr txBox="1"/>
          <p:nvPr/>
        </p:nvSpPr>
        <p:spPr>
          <a:xfrm>
            <a:off x="3124200" y="6131719"/>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OLEAD 100</a:t>
            </a:r>
          </a:p>
        </p:txBody>
      </p:sp>
      <p:sp>
        <p:nvSpPr>
          <p:cNvPr id="81" name="TextBox 80">
            <a:extLst>
              <a:ext uri="{FF2B5EF4-FFF2-40B4-BE49-F238E27FC236}">
                <a16:creationId xmlns:a16="http://schemas.microsoft.com/office/drawing/2014/main" id="{66E9BF3A-2B56-44A3-9821-19A5E8DA32FF}"/>
              </a:ext>
            </a:extLst>
          </p:cNvPr>
          <p:cNvSpPr txBox="1"/>
          <p:nvPr/>
        </p:nvSpPr>
        <p:spPr>
          <a:xfrm>
            <a:off x="5788925" y="5524075"/>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82" name="TextBox 81">
            <a:extLst>
              <a:ext uri="{FF2B5EF4-FFF2-40B4-BE49-F238E27FC236}">
                <a16:creationId xmlns:a16="http://schemas.microsoft.com/office/drawing/2014/main" id="{7B8AEFFF-E542-443E-82BF-E9F795CC4084}"/>
              </a:ext>
            </a:extLst>
          </p:cNvPr>
          <p:cNvSpPr txBox="1"/>
          <p:nvPr/>
        </p:nvSpPr>
        <p:spPr>
          <a:xfrm>
            <a:off x="3543300" y="5791200"/>
            <a:ext cx="10668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RUS 100</a:t>
            </a:r>
          </a:p>
        </p:txBody>
      </p:sp>
      <p:sp>
        <p:nvSpPr>
          <p:cNvPr id="83" name="TextBox 82">
            <a:extLst>
              <a:ext uri="{FF2B5EF4-FFF2-40B4-BE49-F238E27FC236}">
                <a16:creationId xmlns:a16="http://schemas.microsoft.com/office/drawing/2014/main" id="{CC72980C-A137-46DE-BB45-91C495F85C22}"/>
              </a:ext>
            </a:extLst>
          </p:cNvPr>
          <p:cNvSpPr txBox="1"/>
          <p:nvPr/>
        </p:nvSpPr>
        <p:spPr>
          <a:xfrm>
            <a:off x="3192410" y="4265426"/>
            <a:ext cx="1455790" cy="246221"/>
          </a:xfrm>
          <a:prstGeom prst="rect">
            <a:avLst/>
          </a:prstGeom>
          <a:solidFill>
            <a:schemeClr val="bg1"/>
          </a:solidFill>
        </p:spPr>
        <p:txBody>
          <a:bodyPr wrap="square" rtlCol="0">
            <a:spAutoFit/>
          </a:bodyPr>
          <a:lstStyle/>
          <a:p>
            <a:r>
              <a:rPr lang="en-US" sz="1000" b="1" dirty="0">
                <a:solidFill>
                  <a:schemeClr val="tx2">
                    <a:lumMod val="50000"/>
                  </a:schemeClr>
                </a:solidFill>
                <a:latin typeface="Comic Sans MS" pitchFamily="66" charset="0"/>
              </a:rPr>
              <a:t>(BA,OC) ANTH 011</a:t>
            </a:r>
          </a:p>
        </p:txBody>
      </p:sp>
    </p:spTree>
    <p:extLst>
      <p:ext uri="{BB962C8B-B14F-4D97-AF65-F5344CB8AC3E}">
        <p14:creationId xmlns:p14="http://schemas.microsoft.com/office/powerpoint/2010/main" val="17278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59" grpId="0"/>
      <p:bldP spid="60" grpId="0"/>
      <p:bldP spid="61" grpId="0"/>
      <p:bldP spid="74"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err="1"/>
              <a:t>USACC</a:t>
            </a:r>
            <a:r>
              <a:rPr lang="en-US" sz="3200" dirty="0"/>
              <a:t> form 104-R filled out using worksheet (1 of 2)</a:t>
            </a:r>
          </a:p>
        </p:txBody>
      </p:sp>
      <p:pic>
        <p:nvPicPr>
          <p:cNvPr id="3076" name="Picture 4"/>
          <p:cNvPicPr>
            <a:picLocks noChangeAspect="1" noChangeArrowheads="1"/>
          </p:cNvPicPr>
          <p:nvPr/>
        </p:nvPicPr>
        <p:blipFill>
          <a:blip r:embed="rId3" cstate="print"/>
          <a:srcRect/>
          <a:stretch>
            <a:fillRect/>
          </a:stretch>
        </p:blipFill>
        <p:spPr bwMode="auto">
          <a:xfrm>
            <a:off x="381000" y="609600"/>
            <a:ext cx="8333784" cy="62484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3FC7EC9-CF10-4525-8F50-D1421AF470BB}"/>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nation Rel 104-R pg2.jpg"/>
          <p:cNvPicPr>
            <a:picLocks noChangeAspect="1"/>
          </p:cNvPicPr>
          <p:nvPr/>
        </p:nvPicPr>
        <p:blipFill>
          <a:blip r:embed="rId3" cstate="print"/>
          <a:stretch>
            <a:fillRect/>
          </a:stretch>
        </p:blipFill>
        <p:spPr>
          <a:xfrm>
            <a:off x="336786" y="609601"/>
            <a:ext cx="8470428" cy="6229048"/>
          </a:xfrm>
          <a:prstGeom prst="rect">
            <a:avLst/>
          </a:prstGeom>
        </p:spPr>
      </p:pic>
      <p:sp>
        <p:nvSpPr>
          <p:cNvPr id="2" name="Title 1"/>
          <p:cNvSpPr>
            <a:spLocks noGrp="1"/>
          </p:cNvSpPr>
          <p:nvPr>
            <p:ph type="title"/>
          </p:nvPr>
        </p:nvSpPr>
        <p:spPr>
          <a:xfrm>
            <a:off x="0" y="0"/>
            <a:ext cx="9144000" cy="609600"/>
          </a:xfrm>
        </p:spPr>
        <p:txBody>
          <a:bodyPr>
            <a:normAutofit/>
          </a:bodyPr>
          <a:lstStyle/>
          <a:p>
            <a:r>
              <a:rPr lang="en-US" sz="3200" dirty="0" err="1"/>
              <a:t>USACC</a:t>
            </a:r>
            <a:r>
              <a:rPr lang="en-US" sz="3200" dirty="0"/>
              <a:t> form 104-R filled out using worksheet (2 of 2)</a:t>
            </a:r>
          </a:p>
        </p:txBody>
      </p:sp>
      <p:sp>
        <p:nvSpPr>
          <p:cNvPr id="3" name="Slide Number Placeholder 2">
            <a:extLst>
              <a:ext uri="{FF2B5EF4-FFF2-40B4-BE49-F238E27FC236}">
                <a16:creationId xmlns:a16="http://schemas.microsoft.com/office/drawing/2014/main" id="{11F8BA71-CEFB-40B8-8EB2-BAACB421AFA4}"/>
              </a:ext>
            </a:extLst>
          </p:cNvPr>
          <p:cNvSpPr>
            <a:spLocks noGrp="1"/>
          </p:cNvSpPr>
          <p:nvPr>
            <p:ph type="sldNum" sz="quarter" idx="12"/>
          </p:nvPr>
        </p:nvSpPr>
        <p:spPr>
          <a:xfrm>
            <a:off x="7010400" y="6473524"/>
            <a:ext cx="2133600" cy="365125"/>
          </a:xfrm>
        </p:spPr>
        <p:txBody>
          <a:bodyPr/>
          <a:lstStyle/>
          <a:p>
            <a:fld id="{E3668362-7DAE-4523-99D6-1D7E7B6FCDED}"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1762"/>
          </a:xfrm>
        </p:spPr>
        <p:txBody>
          <a:bodyPr>
            <a:normAutofit/>
          </a:bodyPr>
          <a:lstStyle/>
          <a:p>
            <a:r>
              <a:rPr lang="en-US" dirty="0" err="1"/>
              <a:t>USACC</a:t>
            </a:r>
            <a:r>
              <a:rPr lang="en-US" dirty="0"/>
              <a:t> form 104-R</a:t>
            </a:r>
          </a:p>
        </p:txBody>
      </p:sp>
      <p:sp>
        <p:nvSpPr>
          <p:cNvPr id="4" name="TextBox 3"/>
          <p:cNvSpPr txBox="1"/>
          <p:nvPr/>
        </p:nvSpPr>
        <p:spPr>
          <a:xfrm>
            <a:off x="152400" y="1630362"/>
            <a:ext cx="8839200" cy="646331"/>
          </a:xfrm>
          <a:prstGeom prst="rect">
            <a:avLst/>
          </a:prstGeom>
          <a:noFill/>
        </p:spPr>
        <p:txBody>
          <a:bodyPr wrap="square" rtlCol="0">
            <a:spAutoFit/>
          </a:bodyPr>
          <a:lstStyle/>
          <a:p>
            <a:pPr algn="ctr"/>
            <a:r>
              <a:rPr lang="en-US" sz="3600" dirty="0"/>
              <a:t>PLANNED ACADEMIC PROGRAM WORKSHEET</a:t>
            </a:r>
          </a:p>
        </p:txBody>
      </p:sp>
      <p:sp>
        <p:nvSpPr>
          <p:cNvPr id="5" name="TextBox 4"/>
          <p:cNvSpPr txBox="1"/>
          <p:nvPr/>
        </p:nvSpPr>
        <p:spPr>
          <a:xfrm>
            <a:off x="457200" y="2743200"/>
            <a:ext cx="8229600" cy="3139321"/>
          </a:xfrm>
          <a:prstGeom prst="rect">
            <a:avLst/>
          </a:prstGeom>
          <a:noFill/>
        </p:spPr>
        <p:txBody>
          <a:bodyPr wrap="square" rtlCol="0">
            <a:spAutoFit/>
          </a:bodyPr>
          <a:lstStyle/>
          <a:p>
            <a:pPr algn="ctr"/>
            <a:r>
              <a:rPr lang="en-US" dirty="0"/>
              <a:t>The remainder of the presentation will cover completing the 104-R block by block.</a:t>
            </a:r>
          </a:p>
          <a:p>
            <a:pPr algn="ctr"/>
            <a:endParaRPr lang="en-US" dirty="0"/>
          </a:p>
          <a:p>
            <a:pPr algn="ctr"/>
            <a:r>
              <a:rPr lang="en-US" dirty="0"/>
              <a:t>Highly recommend that you obtain a copy of the 104-R that has some of the common information already filled in. Typically, a copy can be found on Canvas for your Army class. Alternatively, you can download a copy from the links at the end of this presentation. </a:t>
            </a:r>
          </a:p>
          <a:p>
            <a:pPr algn="ctr"/>
            <a:endParaRPr lang="en-US" dirty="0"/>
          </a:p>
          <a:p>
            <a:pPr algn="ctr"/>
            <a:r>
              <a:rPr lang="en-US" dirty="0"/>
              <a:t>Please note that you must save (download) the file to your computer hard drive, then open it with Adobe Reader. If you try to open it in your web browser (which has been the default program for pdf file in PSU computer labs), you may get an error or warning saying; “Please wait…”</a:t>
            </a:r>
          </a:p>
        </p:txBody>
      </p:sp>
      <p:sp>
        <p:nvSpPr>
          <p:cNvPr id="3" name="Slide Number Placeholder 2">
            <a:extLst>
              <a:ext uri="{FF2B5EF4-FFF2-40B4-BE49-F238E27FC236}">
                <a16:creationId xmlns:a16="http://schemas.microsoft.com/office/drawing/2014/main" id="{4B44A2E5-61DB-4A46-B4CD-57893B2789AB}"/>
              </a:ext>
            </a:extLst>
          </p:cNvPr>
          <p:cNvSpPr>
            <a:spLocks noGrp="1"/>
          </p:cNvSpPr>
          <p:nvPr>
            <p:ph type="sldNum" sz="quarter" idx="12"/>
          </p:nvPr>
        </p:nvSpPr>
        <p:spPr>
          <a:xfrm>
            <a:off x="6989180" y="6492875"/>
            <a:ext cx="2133600" cy="365125"/>
          </a:xfrm>
        </p:spPr>
        <p:txBody>
          <a:bodyPr/>
          <a:lstStyle/>
          <a:p>
            <a:fld id="{E3668362-7DAE-4523-99D6-1D7E7B6FCDED}"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2494" y="1905000"/>
            <a:ext cx="6039011" cy="4525963"/>
          </a:xfrm>
        </p:spPr>
      </p:pic>
      <p:sp>
        <p:nvSpPr>
          <p:cNvPr id="2" name="Title 1"/>
          <p:cNvSpPr>
            <a:spLocks noGrp="1"/>
          </p:cNvSpPr>
          <p:nvPr>
            <p:ph type="title"/>
          </p:nvPr>
        </p:nvSpPr>
        <p:spPr>
          <a:xfrm>
            <a:off x="1" y="0"/>
            <a:ext cx="9143999" cy="1143000"/>
          </a:xfrm>
        </p:spPr>
        <p:txBody>
          <a:bodyPr/>
          <a:lstStyle/>
          <a:p>
            <a:r>
              <a:rPr lang="en-US" dirty="0"/>
              <a:t>Page 1 – Basic Information</a:t>
            </a:r>
            <a:endParaRPr lang="en-US" sz="2400" dirty="0"/>
          </a:p>
        </p:txBody>
      </p:sp>
      <p:grpSp>
        <p:nvGrpSpPr>
          <p:cNvPr id="3" name="Group 16"/>
          <p:cNvGrpSpPr/>
          <p:nvPr/>
        </p:nvGrpSpPr>
        <p:grpSpPr>
          <a:xfrm>
            <a:off x="5410200" y="1076325"/>
            <a:ext cx="3657599" cy="1743075"/>
            <a:chOff x="-3533237" y="914732"/>
            <a:chExt cx="6227611" cy="1743075"/>
          </a:xfrm>
        </p:grpSpPr>
        <p:sp>
          <p:nvSpPr>
            <p:cNvPr id="18" name="TextBox 17"/>
            <p:cNvSpPr txBox="1"/>
            <p:nvPr/>
          </p:nvSpPr>
          <p:spPr>
            <a:xfrm>
              <a:off x="0" y="914732"/>
              <a:ext cx="2694374" cy="1015663"/>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CIP Code</a:t>
              </a:r>
              <a:r>
                <a:rPr lang="en-US" sz="1200" b="1" dirty="0">
                  <a:solidFill>
                    <a:prstClr val="black"/>
                  </a:solidFill>
                </a:rPr>
                <a:t> </a:t>
              </a:r>
              <a:r>
                <a:rPr lang="en-US" sz="1200" dirty="0">
                  <a:solidFill>
                    <a:prstClr val="black"/>
                  </a:solidFill>
                </a:rPr>
                <a:t>– ROO Office can provide (PSU vs USACC Majors). Do not type the period in the CIP Code.</a:t>
              </a:r>
            </a:p>
          </p:txBody>
        </p:sp>
        <p:cxnSp>
          <p:nvCxnSpPr>
            <p:cNvPr id="19" name="Straight Arrow Connector 18"/>
            <p:cNvCxnSpPr>
              <a:stCxn id="18" idx="2"/>
            </p:cNvCxnSpPr>
            <p:nvPr/>
          </p:nvCxnSpPr>
          <p:spPr>
            <a:xfrm flipH="1">
              <a:off x="-3533237" y="1930395"/>
              <a:ext cx="4880425" cy="727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23"/>
          <p:cNvGrpSpPr/>
          <p:nvPr/>
        </p:nvGrpSpPr>
        <p:grpSpPr>
          <a:xfrm>
            <a:off x="2616042" y="6035584"/>
            <a:ext cx="6070758" cy="792443"/>
            <a:chOff x="-3712839" y="722575"/>
            <a:chExt cx="6070758" cy="792443"/>
          </a:xfrm>
        </p:grpSpPr>
        <p:sp>
          <p:nvSpPr>
            <p:cNvPr id="25" name="TextBox 24"/>
            <p:cNvSpPr txBox="1"/>
            <p:nvPr/>
          </p:nvSpPr>
          <p:spPr>
            <a:xfrm>
              <a:off x="-309081" y="1053353"/>
              <a:ext cx="2667000" cy="461665"/>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Cadet Initials</a:t>
              </a:r>
              <a:r>
                <a:rPr lang="en-US" sz="1200" dirty="0">
                  <a:solidFill>
                    <a:prstClr val="black"/>
                  </a:solidFill>
                </a:rPr>
                <a:t> – Completed every term during counseling. Leave blank for now.</a:t>
              </a:r>
            </a:p>
          </p:txBody>
        </p:sp>
        <p:cxnSp>
          <p:nvCxnSpPr>
            <p:cNvPr id="26" name="Straight Arrow Connector 25"/>
            <p:cNvCxnSpPr/>
            <p:nvPr/>
          </p:nvCxnSpPr>
          <p:spPr>
            <a:xfrm flipH="1" flipV="1">
              <a:off x="-3712839" y="722575"/>
              <a:ext cx="5217802" cy="3344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28"/>
          <p:cNvGrpSpPr/>
          <p:nvPr/>
        </p:nvGrpSpPr>
        <p:grpSpPr>
          <a:xfrm>
            <a:off x="6324600" y="2971800"/>
            <a:ext cx="2743200" cy="1320463"/>
            <a:chOff x="-1951969" y="630664"/>
            <a:chExt cx="2743200" cy="1320463"/>
          </a:xfrm>
        </p:grpSpPr>
        <p:sp>
          <p:nvSpPr>
            <p:cNvPr id="30" name="TextBox 29"/>
            <p:cNvSpPr txBox="1"/>
            <p:nvPr/>
          </p:nvSpPr>
          <p:spPr>
            <a:xfrm>
              <a:off x="-685063" y="935464"/>
              <a:ext cx="1476294" cy="1015663"/>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GPA</a:t>
              </a:r>
              <a:r>
                <a:rPr lang="en-US" sz="1200" dirty="0">
                  <a:solidFill>
                    <a:prstClr val="black"/>
                  </a:solidFill>
                </a:rPr>
                <a:t> – Filled in by term . </a:t>
              </a:r>
              <a:r>
                <a:rPr lang="en-US" sz="1200" dirty="0" err="1">
                  <a:solidFill>
                    <a:prstClr val="black"/>
                  </a:solidFill>
                </a:rPr>
                <a:t>Curr</a:t>
              </a:r>
              <a:r>
                <a:rPr lang="en-US" sz="1200" dirty="0">
                  <a:solidFill>
                    <a:prstClr val="black"/>
                  </a:solidFill>
                </a:rPr>
                <a:t> GPA is your semester GPA; CGPA is your Cumulative GPA.</a:t>
              </a:r>
            </a:p>
          </p:txBody>
        </p:sp>
        <p:cxnSp>
          <p:nvCxnSpPr>
            <p:cNvPr id="31" name="Straight Arrow Connector 30"/>
            <p:cNvCxnSpPr>
              <a:stCxn id="30" idx="1"/>
            </p:cNvCxnSpPr>
            <p:nvPr/>
          </p:nvCxnSpPr>
          <p:spPr>
            <a:xfrm flipH="1" flipV="1">
              <a:off x="-1951969" y="630664"/>
              <a:ext cx="1266906" cy="8126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33"/>
          <p:cNvGrpSpPr/>
          <p:nvPr/>
        </p:nvGrpSpPr>
        <p:grpSpPr>
          <a:xfrm>
            <a:off x="104497" y="5057555"/>
            <a:ext cx="1434331" cy="1267045"/>
            <a:chOff x="-3990048" y="1935297"/>
            <a:chExt cx="2338248" cy="1246154"/>
          </a:xfrm>
        </p:grpSpPr>
        <p:sp>
          <p:nvSpPr>
            <p:cNvPr id="35" name="TextBox 34"/>
            <p:cNvSpPr txBox="1"/>
            <p:nvPr/>
          </p:nvSpPr>
          <p:spPr>
            <a:xfrm>
              <a:off x="-3990048" y="1935297"/>
              <a:ext cx="2212691" cy="454053"/>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Form Version</a:t>
              </a:r>
              <a:r>
                <a:rPr lang="en-US" sz="1200" dirty="0">
                  <a:solidFill>
                    <a:prstClr val="black"/>
                  </a:solidFill>
                </a:rPr>
                <a:t> – September 2013</a:t>
              </a:r>
            </a:p>
          </p:txBody>
        </p:sp>
        <p:cxnSp>
          <p:nvCxnSpPr>
            <p:cNvPr id="36" name="Straight Arrow Connector 35"/>
            <p:cNvCxnSpPr>
              <a:stCxn id="35" idx="2"/>
            </p:cNvCxnSpPr>
            <p:nvPr/>
          </p:nvCxnSpPr>
          <p:spPr>
            <a:xfrm>
              <a:off x="-2883702" y="2389350"/>
              <a:ext cx="1231902" cy="792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39"/>
          <p:cNvGrpSpPr/>
          <p:nvPr/>
        </p:nvGrpSpPr>
        <p:grpSpPr>
          <a:xfrm>
            <a:off x="1750200" y="914400"/>
            <a:ext cx="5946000" cy="2570813"/>
            <a:chOff x="1750200" y="1307141"/>
            <a:chExt cx="5946000" cy="2570813"/>
          </a:xfrm>
        </p:grpSpPr>
        <p:grpSp>
          <p:nvGrpSpPr>
            <p:cNvPr id="9" name="Group 15"/>
            <p:cNvGrpSpPr/>
            <p:nvPr/>
          </p:nvGrpSpPr>
          <p:grpSpPr>
            <a:xfrm>
              <a:off x="1750200" y="1307141"/>
              <a:ext cx="5643601" cy="1872039"/>
              <a:chOff x="527051" y="800101"/>
              <a:chExt cx="2565400" cy="1872039"/>
            </a:xfrm>
          </p:grpSpPr>
          <p:sp>
            <p:nvSpPr>
              <p:cNvPr id="12" name="TextBox 11"/>
              <p:cNvSpPr txBox="1"/>
              <p:nvPr/>
            </p:nvSpPr>
            <p:spPr>
              <a:xfrm>
                <a:off x="527051" y="800101"/>
                <a:ext cx="2565400" cy="1015663"/>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Name, Academic Major, As of Date </a:t>
                </a:r>
                <a:r>
                  <a:rPr lang="en-US" sz="1200" dirty="0">
                    <a:solidFill>
                      <a:prstClr val="black"/>
                    </a:solidFill>
                  </a:rPr>
                  <a:t>– See next slide for guidance.</a:t>
                </a:r>
                <a:endParaRPr lang="en-US" sz="1200" b="1" u="sng" dirty="0">
                  <a:solidFill>
                    <a:prstClr val="black"/>
                  </a:solidFill>
                </a:endParaRPr>
              </a:p>
              <a:p>
                <a:r>
                  <a:rPr lang="en-US" sz="1200" b="1" u="sng" dirty="0">
                    <a:solidFill>
                      <a:prstClr val="black"/>
                    </a:solidFill>
                  </a:rPr>
                  <a:t>Academic School</a:t>
                </a:r>
                <a:r>
                  <a:rPr lang="en-US" sz="1200" dirty="0">
                    <a:solidFill>
                      <a:prstClr val="black"/>
                    </a:solidFill>
                  </a:rPr>
                  <a:t>  – The Pennsylvania State University (or Penn State Altoona)</a:t>
                </a:r>
              </a:p>
              <a:p>
                <a:r>
                  <a:rPr lang="en-US" sz="1200" b="1" u="sng" dirty="0">
                    <a:solidFill>
                      <a:prstClr val="black"/>
                    </a:solidFill>
                  </a:rPr>
                  <a:t>Identification </a:t>
                </a:r>
                <a:r>
                  <a:rPr lang="en-US" sz="1200" dirty="0">
                    <a:solidFill>
                      <a:prstClr val="black"/>
                    </a:solidFill>
                  </a:rPr>
                  <a:t>– Host  (Altoona Cadets check “Extension Center”)</a:t>
                </a:r>
              </a:p>
              <a:p>
                <a:r>
                  <a:rPr lang="en-US" sz="1200" b="1" u="sng" dirty="0">
                    <a:solidFill>
                      <a:prstClr val="black"/>
                    </a:solidFill>
                  </a:rPr>
                  <a:t>Host School  </a:t>
                </a:r>
                <a:r>
                  <a:rPr lang="en-US" sz="1200" dirty="0">
                    <a:solidFill>
                      <a:prstClr val="black"/>
                    </a:solidFill>
                  </a:rPr>
                  <a:t>–  The Pennsylvania State University</a:t>
                </a:r>
              </a:p>
              <a:p>
                <a:r>
                  <a:rPr lang="en-US" sz="1200" b="1" u="sng" dirty="0" err="1">
                    <a:solidFill>
                      <a:prstClr val="black"/>
                    </a:solidFill>
                  </a:rPr>
                  <a:t>FICE</a:t>
                </a:r>
                <a:r>
                  <a:rPr lang="en-US" sz="1200" dirty="0">
                    <a:solidFill>
                      <a:prstClr val="black"/>
                    </a:solidFill>
                  </a:rPr>
                  <a:t> – 003329</a:t>
                </a:r>
              </a:p>
            </p:txBody>
          </p:sp>
          <p:cxnSp>
            <p:nvCxnSpPr>
              <p:cNvPr id="14" name="Straight Arrow Connector 13"/>
              <p:cNvCxnSpPr>
                <a:stCxn id="12" idx="2"/>
              </p:cNvCxnSpPr>
              <p:nvPr/>
            </p:nvCxnSpPr>
            <p:spPr>
              <a:xfrm flipH="1">
                <a:off x="732049" y="1815764"/>
                <a:ext cx="1077702" cy="856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12" idx="2"/>
            </p:cNvCxnSpPr>
            <p:nvPr/>
          </p:nvCxnSpPr>
          <p:spPr>
            <a:xfrm flipH="1">
              <a:off x="2324101" y="2322804"/>
              <a:ext cx="2247900" cy="1030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2438401" y="2322804"/>
              <a:ext cx="2133600" cy="1254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p:cNvCxnSpPr>
            <p:nvPr/>
          </p:nvCxnSpPr>
          <p:spPr>
            <a:xfrm flipH="1">
              <a:off x="2743201" y="2322804"/>
              <a:ext cx="1828800" cy="1555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p:cNvCxnSpPr>
            <p:nvPr/>
          </p:nvCxnSpPr>
          <p:spPr>
            <a:xfrm flipH="1">
              <a:off x="3505201" y="2322804"/>
              <a:ext cx="1066800" cy="1507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2"/>
            </p:cNvCxnSpPr>
            <p:nvPr/>
          </p:nvCxnSpPr>
          <p:spPr>
            <a:xfrm flipH="1">
              <a:off x="4419601" y="2322804"/>
              <a:ext cx="152400" cy="856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7" idx="1"/>
            </p:cNvCxnSpPr>
            <p:nvPr/>
          </p:nvCxnSpPr>
          <p:spPr>
            <a:xfrm flipH="1">
              <a:off x="6096000" y="3078107"/>
              <a:ext cx="1600200" cy="101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614812" y="6324600"/>
            <a:ext cx="1243568" cy="106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696200" y="2362200"/>
            <a:ext cx="1357312" cy="646331"/>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As of Date</a:t>
            </a:r>
            <a:r>
              <a:rPr lang="en-US" sz="1200" b="1" dirty="0">
                <a:solidFill>
                  <a:prstClr val="black"/>
                </a:solidFill>
              </a:rPr>
              <a:t> </a:t>
            </a:r>
            <a:r>
              <a:rPr lang="en-US" sz="1200" dirty="0">
                <a:solidFill>
                  <a:prstClr val="black"/>
                </a:solidFill>
              </a:rPr>
              <a:t>– Date you last updated the form.</a:t>
            </a:r>
          </a:p>
        </p:txBody>
      </p:sp>
      <p:sp>
        <p:nvSpPr>
          <p:cNvPr id="11" name="Slide Number Placeholder 10">
            <a:extLst>
              <a:ext uri="{FF2B5EF4-FFF2-40B4-BE49-F238E27FC236}">
                <a16:creationId xmlns:a16="http://schemas.microsoft.com/office/drawing/2014/main" id="{AF96F679-F2F2-4B07-A065-67007D3E454D}"/>
              </a:ext>
            </a:extLst>
          </p:cNvPr>
          <p:cNvSpPr>
            <a:spLocks noGrp="1"/>
          </p:cNvSpPr>
          <p:nvPr>
            <p:ph type="sldNum" sz="quarter" idx="12"/>
          </p:nvPr>
        </p:nvSpPr>
        <p:spPr>
          <a:xfrm>
            <a:off x="7010400" y="6481367"/>
            <a:ext cx="2133600" cy="365125"/>
          </a:xfrm>
        </p:spPr>
        <p:txBody>
          <a:bodyPr/>
          <a:lstStyle/>
          <a:p>
            <a:fld id="{E3668362-7DAE-4523-99D6-1D7E7B6FCDED}" type="slidenum">
              <a:rPr lang="en-US" smtClean="0"/>
              <a:pPr/>
              <a:t>29</a:t>
            </a:fld>
            <a:endParaRPr lang="en-US" dirty="0"/>
          </a:p>
        </p:txBody>
      </p:sp>
    </p:spTree>
    <p:extLst>
      <p:ext uri="{BB962C8B-B14F-4D97-AF65-F5344CB8AC3E}">
        <p14:creationId xmlns:p14="http://schemas.microsoft.com/office/powerpoint/2010/main" val="179053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Needed</a:t>
            </a:r>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a:t>Windows-based computer. </a:t>
            </a:r>
            <a:br>
              <a:rPr lang="en-US" dirty="0"/>
            </a:br>
            <a:r>
              <a:rPr lang="en-US" dirty="0"/>
              <a:t>(Apple/MAC computers corrupt the 104-R file).</a:t>
            </a:r>
          </a:p>
          <a:p>
            <a:r>
              <a:rPr lang="en-US" dirty="0"/>
              <a:t>Adobe Acrobat Reader (latest version).</a:t>
            </a:r>
          </a:p>
          <a:p>
            <a:r>
              <a:rPr lang="en-US" dirty="0"/>
              <a:t>September 2013 version of USACC form 104-R in .</a:t>
            </a:r>
            <a:r>
              <a:rPr lang="en-US" dirty="0" err="1"/>
              <a:t>pdf</a:t>
            </a:r>
            <a:r>
              <a:rPr lang="en-US" dirty="0"/>
              <a:t> format. (PSU: Use the one posted in Canvas).</a:t>
            </a:r>
          </a:p>
          <a:p>
            <a:r>
              <a:rPr lang="en-US" dirty="0"/>
              <a:t>University Bulletin (</a:t>
            </a:r>
            <a:r>
              <a:rPr lang="en-US" dirty="0">
                <a:hlinkClick r:id="rId3"/>
              </a:rPr>
              <a:t>https://bulletins.psu.edu/undergraduate/</a:t>
            </a:r>
            <a:r>
              <a:rPr lang="en-US" dirty="0"/>
              <a:t>)</a:t>
            </a:r>
          </a:p>
          <a:p>
            <a:r>
              <a:rPr lang="en-US" dirty="0"/>
              <a:t>Suggested Academic Plan for your major.</a:t>
            </a:r>
          </a:p>
          <a:p>
            <a:pPr>
              <a:buNone/>
            </a:pPr>
            <a:r>
              <a:rPr lang="en-US" dirty="0"/>
              <a:t>May also need:</a:t>
            </a:r>
          </a:p>
          <a:p>
            <a:r>
              <a:rPr lang="en-US" dirty="0"/>
              <a:t>Your degree audit (“What-if” report from Lion Path), if you have earned credits.</a:t>
            </a:r>
          </a:p>
        </p:txBody>
      </p:sp>
      <p:sp>
        <p:nvSpPr>
          <p:cNvPr id="4" name="Slide Number Placeholder 3">
            <a:extLst>
              <a:ext uri="{FF2B5EF4-FFF2-40B4-BE49-F238E27FC236}">
                <a16:creationId xmlns:a16="http://schemas.microsoft.com/office/drawing/2014/main" id="{0A6CA265-1EA5-419C-8261-FB14A6358BA9}"/>
              </a:ext>
            </a:extLst>
          </p:cNvPr>
          <p:cNvSpPr>
            <a:spLocks noGrp="1"/>
          </p:cNvSpPr>
          <p:nvPr>
            <p:ph type="sldNum" sz="quarter" idx="12"/>
          </p:nvPr>
        </p:nvSpPr>
        <p:spPr/>
        <p:txBody>
          <a:bodyPr/>
          <a:lstStyle/>
          <a:p>
            <a:fld id="{E3668362-7DAE-4523-99D6-1D7E7B6FCDED}"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Blocks 1-3</a:t>
            </a:r>
          </a:p>
        </p:txBody>
      </p:sp>
      <p:sp>
        <p:nvSpPr>
          <p:cNvPr id="3" name="Content Placeholder 2"/>
          <p:cNvSpPr>
            <a:spLocks noGrp="1"/>
          </p:cNvSpPr>
          <p:nvPr>
            <p:ph idx="1"/>
          </p:nvPr>
        </p:nvSpPr>
        <p:spPr>
          <a:xfrm>
            <a:off x="457200" y="1600202"/>
            <a:ext cx="8229600" cy="4952998"/>
          </a:xfrm>
        </p:spPr>
        <p:txBody>
          <a:bodyPr>
            <a:normAutofit fontScale="92500" lnSpcReduction="10000"/>
          </a:bodyPr>
          <a:lstStyle/>
          <a:p>
            <a:r>
              <a:rPr lang="en-US" dirty="0"/>
              <a:t>Block 1. Name (Last, First, MI) </a:t>
            </a:r>
          </a:p>
          <a:p>
            <a:r>
              <a:rPr lang="en-US" dirty="0"/>
              <a:t>Block 2. Academic Major: The name of your major, e.g. Civil Engineering. Include the name of the option (abbreviated) if applicable, e.g. International Politics (</a:t>
            </a:r>
            <a:r>
              <a:rPr lang="en-US" dirty="0" err="1"/>
              <a:t>Intern’l</a:t>
            </a:r>
            <a:r>
              <a:rPr lang="en-US" dirty="0"/>
              <a:t> Rel. Opt). </a:t>
            </a:r>
          </a:p>
          <a:p>
            <a:r>
              <a:rPr lang="en-US" dirty="0"/>
              <a:t>Block 2a. CIP Code. The six-digit Classification of Instructional Programs code for your major. </a:t>
            </a:r>
            <a:br>
              <a:rPr lang="en-US" dirty="0"/>
            </a:br>
            <a:r>
              <a:rPr lang="en-US" dirty="0"/>
              <a:t>Do not type the decimal point; the form will automatically insert it.  </a:t>
            </a:r>
          </a:p>
          <a:p>
            <a:r>
              <a:rPr lang="en-US" dirty="0"/>
              <a:t>Block 3. As Of Date (MM/DD/</a:t>
            </a:r>
            <a:r>
              <a:rPr lang="en-US" dirty="0" err="1"/>
              <a:t>YYYY</a:t>
            </a:r>
            <a:r>
              <a:rPr lang="en-US" dirty="0"/>
              <a:t>). The date you prepared the </a:t>
            </a:r>
            <a:r>
              <a:rPr lang="en-US" dirty="0" err="1"/>
              <a:t>USACC</a:t>
            </a:r>
            <a:r>
              <a:rPr lang="en-US" dirty="0"/>
              <a:t> form 104-R. </a:t>
            </a:r>
          </a:p>
        </p:txBody>
      </p:sp>
      <p:sp>
        <p:nvSpPr>
          <p:cNvPr id="4" name="Slide Number Placeholder 3">
            <a:extLst>
              <a:ext uri="{FF2B5EF4-FFF2-40B4-BE49-F238E27FC236}">
                <a16:creationId xmlns:a16="http://schemas.microsoft.com/office/drawing/2014/main" id="{C6A58456-2922-4C6E-BBEA-56F8B3B360E7}"/>
              </a:ext>
            </a:extLst>
          </p:cNvPr>
          <p:cNvSpPr>
            <a:spLocks noGrp="1"/>
          </p:cNvSpPr>
          <p:nvPr>
            <p:ph type="sldNum" sz="quarter" idx="12"/>
          </p:nvPr>
        </p:nvSpPr>
        <p:spPr>
          <a:xfrm>
            <a:off x="6977605" y="6492875"/>
            <a:ext cx="2133600" cy="365125"/>
          </a:xfrm>
        </p:spPr>
        <p:txBody>
          <a:bodyPr/>
          <a:lstStyle/>
          <a:p>
            <a:fld id="{E3668362-7DAE-4523-99D6-1D7E7B6FCDED}"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Block 4</a:t>
            </a:r>
          </a:p>
        </p:txBody>
      </p:sp>
      <p:pic>
        <p:nvPicPr>
          <p:cNvPr id="8194" name="Picture 2"/>
          <p:cNvPicPr>
            <a:picLocks noChangeAspect="1" noChangeArrowheads="1"/>
          </p:cNvPicPr>
          <p:nvPr/>
        </p:nvPicPr>
        <p:blipFill>
          <a:blip r:embed="rId3" cstate="print"/>
          <a:srcRect/>
          <a:stretch>
            <a:fillRect/>
          </a:stretch>
        </p:blipFill>
        <p:spPr bwMode="auto">
          <a:xfrm>
            <a:off x="290513" y="1760538"/>
            <a:ext cx="8561387" cy="3336925"/>
          </a:xfrm>
          <a:prstGeom prst="rect">
            <a:avLst/>
          </a:prstGeom>
          <a:noFill/>
          <a:ln w="9525">
            <a:noFill/>
            <a:miter lim="800000"/>
            <a:headEnd/>
            <a:tailEnd/>
          </a:ln>
        </p:spPr>
      </p:pic>
      <p:sp>
        <p:nvSpPr>
          <p:cNvPr id="4" name="TextBox 3"/>
          <p:cNvSpPr txBox="1"/>
          <p:nvPr/>
        </p:nvSpPr>
        <p:spPr>
          <a:xfrm>
            <a:off x="457200" y="5334000"/>
            <a:ext cx="8458200" cy="1200329"/>
          </a:xfrm>
          <a:prstGeom prst="rect">
            <a:avLst/>
          </a:prstGeom>
          <a:noFill/>
        </p:spPr>
        <p:txBody>
          <a:bodyPr wrap="square" rtlCol="0">
            <a:spAutoFit/>
          </a:bodyPr>
          <a:lstStyle/>
          <a:p>
            <a:r>
              <a:rPr lang="en-US" dirty="0"/>
              <a:t>The above is for University Park Cadets. </a:t>
            </a:r>
          </a:p>
          <a:p>
            <a:r>
              <a:rPr lang="en-US" dirty="0"/>
              <a:t>Altoona Cadets will use “Penn State Altoona” for the Academic School and check “Extension Center” in 4a. </a:t>
            </a:r>
          </a:p>
          <a:p>
            <a:r>
              <a:rPr lang="en-US" dirty="0"/>
              <a:t>Blocks 4b. And 4c. will be the same for UP and Altoona Cadets.</a:t>
            </a:r>
          </a:p>
        </p:txBody>
      </p:sp>
      <p:sp>
        <p:nvSpPr>
          <p:cNvPr id="3" name="Slide Number Placeholder 2">
            <a:extLst>
              <a:ext uri="{FF2B5EF4-FFF2-40B4-BE49-F238E27FC236}">
                <a16:creationId xmlns:a16="http://schemas.microsoft.com/office/drawing/2014/main" id="{4EA9EB20-2992-4E13-99FC-23629DE58C02}"/>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6200" y="1295003"/>
            <a:ext cx="5321716" cy="3097400"/>
          </a:xfrm>
          <a:prstGeom prst="rect">
            <a:avLst/>
          </a:prstGeom>
          <a:noFill/>
          <a:ln w="9525">
            <a:noFill/>
            <a:miter lim="800000"/>
            <a:headEnd/>
            <a:tailEnd/>
          </a:ln>
        </p:spPr>
      </p:pic>
      <p:sp>
        <p:nvSpPr>
          <p:cNvPr id="2" name="Title 1"/>
          <p:cNvSpPr>
            <a:spLocks noGrp="1"/>
          </p:cNvSpPr>
          <p:nvPr>
            <p:ph type="title"/>
          </p:nvPr>
        </p:nvSpPr>
        <p:spPr>
          <a:xfrm>
            <a:off x="1" y="-47625"/>
            <a:ext cx="9143999" cy="1143000"/>
          </a:xfrm>
        </p:spPr>
        <p:txBody>
          <a:bodyPr>
            <a:noAutofit/>
          </a:bodyPr>
          <a:lstStyle/>
          <a:p>
            <a:r>
              <a:rPr lang="en-US" sz="3200" dirty="0"/>
              <a:t>Block 5 – Normal Academic Progression Standard</a:t>
            </a:r>
            <a:endParaRPr lang="en-US" sz="1800" dirty="0"/>
          </a:p>
        </p:txBody>
      </p:sp>
      <p:sp>
        <p:nvSpPr>
          <p:cNvPr id="26" name="TextBox 25"/>
          <p:cNvSpPr txBox="1"/>
          <p:nvPr/>
        </p:nvSpPr>
        <p:spPr>
          <a:xfrm>
            <a:off x="5638800" y="914400"/>
            <a:ext cx="3266768" cy="646331"/>
          </a:xfrm>
          <a:prstGeom prst="rect">
            <a:avLst/>
          </a:prstGeom>
          <a:solidFill>
            <a:srgbClr val="92D050"/>
          </a:solidFill>
          <a:ln>
            <a:solidFill>
              <a:schemeClr val="tx1"/>
            </a:solidFill>
          </a:ln>
        </p:spPr>
        <p:txBody>
          <a:bodyPr wrap="square" rtlCol="0">
            <a:spAutoFit/>
          </a:bodyPr>
          <a:lstStyle/>
          <a:p>
            <a:r>
              <a:rPr lang="en-US" sz="1200" b="1" u="sng" dirty="0"/>
              <a:t>Total Required for Degree</a:t>
            </a:r>
            <a:r>
              <a:rPr lang="en-US" sz="1200" dirty="0"/>
              <a:t> – Strictly credits that Penn State requires ANY STUDENT to complete for a degree. See PSU Bulletin.</a:t>
            </a:r>
          </a:p>
        </p:txBody>
      </p:sp>
      <p:cxnSp>
        <p:nvCxnSpPr>
          <p:cNvPr id="27" name="Straight Arrow Connector 26"/>
          <p:cNvCxnSpPr>
            <a:cxnSpLocks/>
            <a:stCxn id="26" idx="1"/>
          </p:cNvCxnSpPr>
          <p:nvPr/>
        </p:nvCxnSpPr>
        <p:spPr>
          <a:xfrm flipH="1">
            <a:off x="4343400" y="1237566"/>
            <a:ext cx="1295400" cy="993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8800" y="1669576"/>
            <a:ext cx="3266768" cy="1200329"/>
          </a:xfrm>
          <a:prstGeom prst="rect">
            <a:avLst/>
          </a:prstGeom>
          <a:solidFill>
            <a:srgbClr val="92D050"/>
          </a:solidFill>
          <a:ln>
            <a:solidFill>
              <a:schemeClr val="tx1"/>
            </a:solidFill>
          </a:ln>
        </p:spPr>
        <p:txBody>
          <a:bodyPr wrap="square" rtlCol="0">
            <a:spAutoFit/>
          </a:bodyPr>
          <a:lstStyle/>
          <a:p>
            <a:r>
              <a:rPr lang="en-US" sz="1200" b="1" u="sng" dirty="0"/>
              <a:t>ROTC Hours that do not count</a:t>
            </a:r>
            <a:r>
              <a:rPr lang="en-US" sz="1200" dirty="0"/>
              <a:t> – All eight ARMY classes total 20 credits. Subtract the number of elective hours from 20 (or the total number of credits for the ARMY classes that you will take). If total number of  authorized semesters is 9, then the total number of ROTC class credits is 23.</a:t>
            </a:r>
          </a:p>
        </p:txBody>
      </p:sp>
      <p:cxnSp>
        <p:nvCxnSpPr>
          <p:cNvPr id="28" name="Straight Arrow Connector 27"/>
          <p:cNvCxnSpPr>
            <a:cxnSpLocks/>
            <a:stCxn id="24" idx="1"/>
          </p:cNvCxnSpPr>
          <p:nvPr/>
        </p:nvCxnSpPr>
        <p:spPr>
          <a:xfrm flipH="1">
            <a:off x="4343400" y="2269741"/>
            <a:ext cx="1295400" cy="215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17"/>
          <p:cNvGrpSpPr/>
          <p:nvPr/>
        </p:nvGrpSpPr>
        <p:grpSpPr>
          <a:xfrm>
            <a:off x="4343400" y="2971800"/>
            <a:ext cx="4591052" cy="830997"/>
            <a:chOff x="4353232" y="3340915"/>
            <a:chExt cx="4591052" cy="830997"/>
          </a:xfrm>
        </p:grpSpPr>
        <p:sp>
          <p:nvSpPr>
            <p:cNvPr id="33" name="TextBox 32"/>
            <p:cNvSpPr txBox="1"/>
            <p:nvPr/>
          </p:nvSpPr>
          <p:spPr>
            <a:xfrm>
              <a:off x="5648632" y="3340915"/>
              <a:ext cx="3295652" cy="830997"/>
            </a:xfrm>
            <a:prstGeom prst="rect">
              <a:avLst/>
            </a:prstGeom>
            <a:solidFill>
              <a:srgbClr val="92D050"/>
            </a:solidFill>
            <a:ln>
              <a:solidFill>
                <a:schemeClr val="tx1"/>
              </a:solidFill>
            </a:ln>
          </p:spPr>
          <p:txBody>
            <a:bodyPr wrap="square" rtlCol="0">
              <a:spAutoFit/>
            </a:bodyPr>
            <a:lstStyle/>
            <a:p>
              <a:r>
                <a:rPr lang="en-US" sz="1200" b="1" u="sng" dirty="0"/>
                <a:t>Credits toward degree Comp to date</a:t>
              </a:r>
              <a:r>
                <a:rPr lang="en-US" sz="1200" dirty="0"/>
                <a:t> – Enter only credits completed at a Penn State campus that counts toward your degree PLUS any ARMY credits that do not count toward your degree. </a:t>
              </a:r>
            </a:p>
          </p:txBody>
        </p:sp>
        <p:cxnSp>
          <p:nvCxnSpPr>
            <p:cNvPr id="34" name="Straight Arrow Connector 33"/>
            <p:cNvCxnSpPr>
              <a:cxnSpLocks/>
              <a:stCxn id="33" idx="1"/>
            </p:cNvCxnSpPr>
            <p:nvPr/>
          </p:nvCxnSpPr>
          <p:spPr>
            <a:xfrm flipH="1" flipV="1">
              <a:off x="4353232" y="3711124"/>
              <a:ext cx="1295400" cy="45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43"/>
          <p:cNvGrpSpPr/>
          <p:nvPr/>
        </p:nvGrpSpPr>
        <p:grpSpPr>
          <a:xfrm>
            <a:off x="4332514" y="3638361"/>
            <a:ext cx="4601938" cy="918473"/>
            <a:chOff x="4342346" y="2745251"/>
            <a:chExt cx="4601938" cy="918473"/>
          </a:xfrm>
        </p:grpSpPr>
        <p:sp>
          <p:nvSpPr>
            <p:cNvPr id="45" name="TextBox 44"/>
            <p:cNvSpPr txBox="1"/>
            <p:nvPr/>
          </p:nvSpPr>
          <p:spPr>
            <a:xfrm>
              <a:off x="5648632" y="3017393"/>
              <a:ext cx="3295652" cy="646331"/>
            </a:xfrm>
            <a:prstGeom prst="rect">
              <a:avLst/>
            </a:prstGeom>
            <a:solidFill>
              <a:srgbClr val="92D050"/>
            </a:solidFill>
            <a:ln>
              <a:solidFill>
                <a:schemeClr val="tx1"/>
              </a:solidFill>
            </a:ln>
          </p:spPr>
          <p:txBody>
            <a:bodyPr wrap="square" rtlCol="0">
              <a:spAutoFit/>
            </a:bodyPr>
            <a:lstStyle/>
            <a:p>
              <a:r>
                <a:rPr lang="en-US" sz="1200" b="1" u="sng" dirty="0"/>
                <a:t>Transfer Credits accepted</a:t>
              </a:r>
              <a:r>
                <a:rPr lang="en-US" sz="1200" dirty="0"/>
                <a:t> – AP Courses and transfer credits approved through PSU </a:t>
              </a:r>
              <a:r>
                <a:rPr lang="en-US" sz="1200" u="sng" dirty="0"/>
                <a:t>and</a:t>
              </a:r>
              <a:r>
                <a:rPr lang="en-US" sz="1200" dirty="0"/>
                <a:t> count toward your degree. Do NOT include these on 5b.</a:t>
              </a:r>
            </a:p>
          </p:txBody>
        </p:sp>
        <p:cxnSp>
          <p:nvCxnSpPr>
            <p:cNvPr id="46" name="Straight Arrow Connector 45"/>
            <p:cNvCxnSpPr>
              <a:stCxn id="45" idx="1"/>
            </p:cNvCxnSpPr>
            <p:nvPr/>
          </p:nvCxnSpPr>
          <p:spPr>
            <a:xfrm flipH="1" flipV="1">
              <a:off x="4342346" y="2745251"/>
              <a:ext cx="1306286" cy="59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33400" y="4572000"/>
            <a:ext cx="8305800" cy="2308324"/>
          </a:xfrm>
          <a:prstGeom prst="rect">
            <a:avLst/>
          </a:prstGeom>
          <a:noFill/>
        </p:spPr>
        <p:txBody>
          <a:bodyPr wrap="square" rtlCol="0">
            <a:spAutoFit/>
          </a:bodyPr>
          <a:lstStyle/>
          <a:p>
            <a:r>
              <a:rPr lang="en-US" dirty="0"/>
              <a:t>The number in 5e is the number of semesters to build your plan upon (the current semester is included in this number). Most engineers and select other majors required 9 total semesters to complete their major plus ROTC classes.</a:t>
            </a:r>
            <a:br>
              <a:rPr lang="en-US" dirty="0"/>
            </a:br>
            <a:br>
              <a:rPr lang="en-US" dirty="0"/>
            </a:br>
            <a:r>
              <a:rPr lang="en-US" dirty="0"/>
              <a:t>Notes: </a:t>
            </a:r>
          </a:p>
          <a:p>
            <a:r>
              <a:rPr lang="en-US" dirty="0"/>
              <a:t>5b. Do NOT include AP or approved transfer credits.</a:t>
            </a:r>
          </a:p>
          <a:p>
            <a:r>
              <a:rPr lang="en-US" dirty="0"/>
              <a:t>If 5e. Number or authorized S/Qs: calculates to 9, add three more hours to line 5a.(1) ROTC Hours that do not count and include ARMY 496 in that last (9</a:t>
            </a:r>
            <a:r>
              <a:rPr lang="en-US" baseline="30000" dirty="0"/>
              <a:t>th</a:t>
            </a:r>
            <a:r>
              <a:rPr lang="en-US" dirty="0"/>
              <a:t>) semester.</a:t>
            </a:r>
          </a:p>
        </p:txBody>
      </p:sp>
      <p:sp>
        <p:nvSpPr>
          <p:cNvPr id="7" name="Slide Number Placeholder 6">
            <a:extLst>
              <a:ext uri="{FF2B5EF4-FFF2-40B4-BE49-F238E27FC236}">
                <a16:creationId xmlns:a16="http://schemas.microsoft.com/office/drawing/2014/main" id="{6C250FEF-3277-4622-A27A-7E9DA28A643C}"/>
              </a:ext>
            </a:extLst>
          </p:cNvPr>
          <p:cNvSpPr>
            <a:spLocks noGrp="1"/>
          </p:cNvSpPr>
          <p:nvPr>
            <p:ph type="sldNum" sz="quarter" idx="12"/>
          </p:nvPr>
        </p:nvSpPr>
        <p:spPr>
          <a:xfrm>
            <a:off x="7010400" y="6499499"/>
            <a:ext cx="2133600" cy="365125"/>
          </a:xfrm>
        </p:spPr>
        <p:txBody>
          <a:bodyPr/>
          <a:lstStyle/>
          <a:p>
            <a:fld id="{E3668362-7DAE-4523-99D6-1D7E7B6FCDED}" type="slidenum">
              <a:rPr lang="en-US" smtClean="0"/>
              <a:pPr/>
              <a:t>32</a:t>
            </a:fld>
            <a:endParaRPr lang="en-US" dirty="0"/>
          </a:p>
        </p:txBody>
      </p:sp>
    </p:spTree>
    <p:extLst>
      <p:ext uri="{BB962C8B-B14F-4D97-AF65-F5344CB8AC3E}">
        <p14:creationId xmlns:p14="http://schemas.microsoft.com/office/powerpoint/2010/main" val="125091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normAutofit fontScale="90000"/>
          </a:bodyPr>
          <a:lstStyle/>
          <a:p>
            <a:r>
              <a:rPr lang="en-US" dirty="0"/>
              <a:t>Block 6 – Grade Point Average (GPA)</a:t>
            </a:r>
          </a:p>
        </p:txBody>
      </p:sp>
      <p:sp>
        <p:nvSpPr>
          <p:cNvPr id="4" name="TextBox 3"/>
          <p:cNvSpPr txBox="1"/>
          <p:nvPr/>
        </p:nvSpPr>
        <p:spPr>
          <a:xfrm>
            <a:off x="457200" y="5334000"/>
            <a:ext cx="8458200" cy="646331"/>
          </a:xfrm>
          <a:prstGeom prst="rect">
            <a:avLst/>
          </a:prstGeom>
          <a:noFill/>
        </p:spPr>
        <p:txBody>
          <a:bodyPr wrap="square" rtlCol="0">
            <a:spAutoFit/>
          </a:bodyPr>
          <a:lstStyle/>
          <a:p>
            <a:r>
              <a:rPr lang="en-US" dirty="0"/>
              <a:t>As you progress through your college career, add your GPA each term. </a:t>
            </a:r>
            <a:r>
              <a:rPr lang="en-US" dirty="0" err="1">
                <a:solidFill>
                  <a:prstClr val="black"/>
                </a:solidFill>
              </a:rPr>
              <a:t>Curr</a:t>
            </a:r>
            <a:r>
              <a:rPr lang="en-US" dirty="0">
                <a:solidFill>
                  <a:prstClr val="black"/>
                </a:solidFill>
              </a:rPr>
              <a:t> GPA is your semester GPA; CUM or CGPA is your Cumulative GPA.</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219200" y="1618770"/>
            <a:ext cx="6705600" cy="3620462"/>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E194A26-430A-4287-B65E-214E9B5DD2B9}"/>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96044" y="2177142"/>
            <a:ext cx="7951914" cy="2743200"/>
          </a:xfrm>
          <a:prstGeom prst="rect">
            <a:avLst/>
          </a:prstGeom>
          <a:noFill/>
          <a:ln w="9525">
            <a:noFill/>
            <a:miter lim="800000"/>
            <a:headEnd/>
            <a:tailEnd/>
          </a:ln>
        </p:spPr>
      </p:pic>
      <p:sp>
        <p:nvSpPr>
          <p:cNvPr id="2" name="Title 1"/>
          <p:cNvSpPr>
            <a:spLocks noGrp="1"/>
          </p:cNvSpPr>
          <p:nvPr>
            <p:ph type="title"/>
          </p:nvPr>
        </p:nvSpPr>
        <p:spPr>
          <a:xfrm>
            <a:off x="1" y="0"/>
            <a:ext cx="9143999" cy="1143000"/>
          </a:xfrm>
        </p:spPr>
        <p:txBody>
          <a:bodyPr/>
          <a:lstStyle/>
          <a:p>
            <a:r>
              <a:rPr lang="en-US" dirty="0"/>
              <a:t>Block 7 – Semester Planning</a:t>
            </a:r>
            <a:endParaRPr lang="en-US" sz="2400" dirty="0"/>
          </a:p>
        </p:txBody>
      </p:sp>
      <p:grpSp>
        <p:nvGrpSpPr>
          <p:cNvPr id="3" name="Group 39"/>
          <p:cNvGrpSpPr/>
          <p:nvPr/>
        </p:nvGrpSpPr>
        <p:grpSpPr>
          <a:xfrm>
            <a:off x="1750200" y="1143000"/>
            <a:ext cx="5643601" cy="1315582"/>
            <a:chOff x="1750200" y="1535741"/>
            <a:chExt cx="5643601" cy="1315582"/>
          </a:xfrm>
        </p:grpSpPr>
        <p:grpSp>
          <p:nvGrpSpPr>
            <p:cNvPr id="4" name="Group 15"/>
            <p:cNvGrpSpPr/>
            <p:nvPr/>
          </p:nvGrpSpPr>
          <p:grpSpPr>
            <a:xfrm>
              <a:off x="1750200" y="1535741"/>
              <a:ext cx="5643601" cy="1277471"/>
              <a:chOff x="527051" y="1028701"/>
              <a:chExt cx="2565400" cy="1277471"/>
            </a:xfrm>
          </p:grpSpPr>
          <p:sp>
            <p:nvSpPr>
              <p:cNvPr id="12" name="TextBox 11"/>
              <p:cNvSpPr txBox="1"/>
              <p:nvPr/>
            </p:nvSpPr>
            <p:spPr>
              <a:xfrm>
                <a:off x="527051" y="1028701"/>
                <a:ext cx="2565400" cy="646331"/>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Semester Plans</a:t>
                </a:r>
                <a:r>
                  <a:rPr lang="en-US" sz="1200" dirty="0">
                    <a:solidFill>
                      <a:prstClr val="black"/>
                    </a:solidFill>
                  </a:rPr>
                  <a:t> – Semesters should be laid out chronologically, from left to right; each row represent one SCHOOL year; the three boxes represent Fall, Spring and Summer semesters; ONLY Penn State courses are included (no transfer or AP credits)</a:t>
                </a:r>
              </a:p>
            </p:txBody>
          </p:sp>
          <p:cxnSp>
            <p:nvCxnSpPr>
              <p:cNvPr id="14" name="Straight Arrow Connector 13"/>
              <p:cNvCxnSpPr>
                <a:stCxn id="12" idx="2"/>
              </p:cNvCxnSpPr>
              <p:nvPr/>
            </p:nvCxnSpPr>
            <p:spPr>
              <a:xfrm flipH="1">
                <a:off x="856185" y="1675032"/>
                <a:ext cx="953566" cy="631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12" idx="2"/>
            </p:cNvCxnSpPr>
            <p:nvPr/>
          </p:nvCxnSpPr>
          <p:spPr>
            <a:xfrm>
              <a:off x="4572001" y="2182072"/>
              <a:ext cx="0" cy="669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p:cNvCxnSpPr>
            <p:nvPr/>
          </p:nvCxnSpPr>
          <p:spPr>
            <a:xfrm>
              <a:off x="4572001" y="2182072"/>
              <a:ext cx="2077673" cy="598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85800" y="5029200"/>
            <a:ext cx="7772400" cy="1754326"/>
          </a:xfrm>
          <a:prstGeom prst="rect">
            <a:avLst/>
          </a:prstGeom>
          <a:noFill/>
        </p:spPr>
        <p:txBody>
          <a:bodyPr wrap="square" rtlCol="0">
            <a:spAutoFit/>
          </a:bodyPr>
          <a:lstStyle/>
          <a:p>
            <a:r>
              <a:rPr lang="en-US" dirty="0"/>
              <a:t>Take the classes that you selected on your Suggested Academic Plan worksheet and place them in the appropriate semesters on the 104-R. </a:t>
            </a:r>
            <a:br>
              <a:rPr lang="en-US" dirty="0"/>
            </a:br>
            <a:r>
              <a:rPr lang="en-US" dirty="0"/>
              <a:t>Although we mark the right columns (7c, 7f, 7i, 7l) as summer semesters, you cannot plan to take any summer classes (except certain </a:t>
            </a:r>
            <a:r>
              <a:rPr lang="en-US" u="sng" dirty="0"/>
              <a:t>required</a:t>
            </a:r>
            <a:r>
              <a:rPr lang="en-US" dirty="0"/>
              <a:t> internships). The Army will not pay for summer sessions and you must have a plan that shows how you can complete your degree with taking classes only fall and spring semesters.</a:t>
            </a:r>
          </a:p>
        </p:txBody>
      </p:sp>
      <p:sp>
        <p:nvSpPr>
          <p:cNvPr id="5" name="Slide Number Placeholder 4">
            <a:extLst>
              <a:ext uri="{FF2B5EF4-FFF2-40B4-BE49-F238E27FC236}">
                <a16:creationId xmlns:a16="http://schemas.microsoft.com/office/drawing/2014/main" id="{26B5A2FD-9D1B-4544-9205-6A46E81D9A4A}"/>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34</a:t>
            </a:fld>
            <a:endParaRPr lang="en-US" dirty="0"/>
          </a:p>
        </p:txBody>
      </p:sp>
    </p:spTree>
    <p:extLst>
      <p:ext uri="{BB962C8B-B14F-4D97-AF65-F5344CB8AC3E}">
        <p14:creationId xmlns:p14="http://schemas.microsoft.com/office/powerpoint/2010/main" val="1378158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766349" y="1034140"/>
            <a:ext cx="3611302" cy="1828800"/>
          </a:xfrm>
          <a:prstGeom prst="rect">
            <a:avLst/>
          </a:prstGeom>
          <a:noFill/>
          <a:ln w="9525">
            <a:noFill/>
            <a:miter lim="800000"/>
            <a:headEnd/>
            <a:tailEnd/>
          </a:ln>
        </p:spPr>
      </p:pic>
      <p:sp>
        <p:nvSpPr>
          <p:cNvPr id="2" name="Title 1"/>
          <p:cNvSpPr>
            <a:spLocks noGrp="1"/>
          </p:cNvSpPr>
          <p:nvPr>
            <p:ph type="title"/>
          </p:nvPr>
        </p:nvSpPr>
        <p:spPr>
          <a:xfrm>
            <a:off x="1" y="0"/>
            <a:ext cx="9143999" cy="1143000"/>
          </a:xfrm>
        </p:spPr>
        <p:txBody>
          <a:bodyPr/>
          <a:lstStyle/>
          <a:p>
            <a:r>
              <a:rPr lang="en-US" dirty="0"/>
              <a:t>Block 7 – Semester Planning</a:t>
            </a:r>
            <a:endParaRPr lang="en-US" sz="2400" dirty="0"/>
          </a:p>
        </p:txBody>
      </p:sp>
      <p:grpSp>
        <p:nvGrpSpPr>
          <p:cNvPr id="3" name="Group 36"/>
          <p:cNvGrpSpPr/>
          <p:nvPr/>
        </p:nvGrpSpPr>
        <p:grpSpPr>
          <a:xfrm>
            <a:off x="101763" y="1120676"/>
            <a:ext cx="3860637" cy="2308324"/>
            <a:chOff x="-406074" y="5045096"/>
            <a:chExt cx="3860637" cy="2308324"/>
          </a:xfrm>
        </p:grpSpPr>
        <p:grpSp>
          <p:nvGrpSpPr>
            <p:cNvPr id="4" name="Group 37"/>
            <p:cNvGrpSpPr/>
            <p:nvPr/>
          </p:nvGrpSpPr>
          <p:grpSpPr>
            <a:xfrm>
              <a:off x="-406074" y="5045096"/>
              <a:ext cx="2895599" cy="2308324"/>
              <a:chOff x="-453122" y="4538056"/>
              <a:chExt cx="1316246" cy="2308324"/>
            </a:xfrm>
          </p:grpSpPr>
          <p:sp>
            <p:nvSpPr>
              <p:cNvPr id="42" name="TextBox 41"/>
              <p:cNvSpPr txBox="1"/>
              <p:nvPr/>
            </p:nvSpPr>
            <p:spPr>
              <a:xfrm>
                <a:off x="-453122" y="4538056"/>
                <a:ext cx="1131436" cy="2308324"/>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Term</a:t>
                </a:r>
                <a:r>
                  <a:rPr lang="en-US" sz="1200" dirty="0">
                    <a:solidFill>
                      <a:prstClr val="black"/>
                    </a:solidFill>
                  </a:rPr>
                  <a:t> – Fall/Spring/Summer</a:t>
                </a:r>
              </a:p>
              <a:p>
                <a:endParaRPr lang="en-US" sz="1200" dirty="0">
                  <a:solidFill>
                    <a:prstClr val="black"/>
                  </a:solidFill>
                </a:endParaRPr>
              </a:p>
              <a:p>
                <a:r>
                  <a:rPr lang="en-US" sz="1200" b="1" u="sng" dirty="0">
                    <a:solidFill>
                      <a:prstClr val="black"/>
                    </a:solidFill>
                  </a:rPr>
                  <a:t>No</a:t>
                </a:r>
                <a:r>
                  <a:rPr lang="en-US" sz="1200" dirty="0">
                    <a:solidFill>
                      <a:prstClr val="black"/>
                    </a:solidFill>
                  </a:rPr>
                  <a:t>. – PSU Course Number (ex. </a:t>
                </a:r>
                <a:r>
                  <a:rPr lang="en-US" sz="1200" dirty="0" err="1">
                    <a:solidFill>
                      <a:prstClr val="black"/>
                    </a:solidFill>
                  </a:rPr>
                  <a:t>PLSC</a:t>
                </a:r>
                <a:r>
                  <a:rPr lang="en-US" sz="1200" dirty="0">
                    <a:solidFill>
                      <a:prstClr val="black"/>
                    </a:solidFill>
                  </a:rPr>
                  <a:t> 014) . Ensure that the entire number  can be read (if necessary, capitalize only the first letter, e.g. Geosc002).</a:t>
                </a:r>
              </a:p>
              <a:p>
                <a:endParaRPr lang="en-US" sz="1200" dirty="0">
                  <a:solidFill>
                    <a:prstClr val="black"/>
                  </a:solidFill>
                </a:endParaRPr>
              </a:p>
              <a:p>
                <a:r>
                  <a:rPr lang="en-US" sz="1200" b="1" u="sng" dirty="0">
                    <a:solidFill>
                      <a:prstClr val="black"/>
                    </a:solidFill>
                  </a:rPr>
                  <a:t>Course Title</a:t>
                </a:r>
                <a:r>
                  <a:rPr lang="en-US" sz="1200" dirty="0">
                    <a:solidFill>
                      <a:prstClr val="black"/>
                    </a:solidFill>
                  </a:rPr>
                  <a:t> – PSU Course Title. If the course satisfies a General Education or BA requirement for you, indicate it before the course title (see example).</a:t>
                </a:r>
              </a:p>
            </p:txBody>
          </p:sp>
          <p:cxnSp>
            <p:nvCxnSpPr>
              <p:cNvPr id="43" name="Straight Arrow Connector 42"/>
              <p:cNvCxnSpPr>
                <a:stCxn id="42" idx="3"/>
              </p:cNvCxnSpPr>
              <p:nvPr/>
            </p:nvCxnSpPr>
            <p:spPr>
              <a:xfrm flipV="1">
                <a:off x="678314" y="4538073"/>
                <a:ext cx="184810" cy="1154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stCxn id="42" idx="3"/>
            </p:cNvCxnSpPr>
            <p:nvPr/>
          </p:nvCxnSpPr>
          <p:spPr>
            <a:xfrm flipV="1">
              <a:off x="2082963" y="5217691"/>
              <a:ext cx="1371600" cy="981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2" idx="3"/>
            </p:cNvCxnSpPr>
            <p:nvPr/>
          </p:nvCxnSpPr>
          <p:spPr>
            <a:xfrm flipV="1">
              <a:off x="2082963" y="5217691"/>
              <a:ext cx="457200" cy="981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61"/>
          <p:cNvGrpSpPr/>
          <p:nvPr/>
        </p:nvGrpSpPr>
        <p:grpSpPr>
          <a:xfrm>
            <a:off x="5410201" y="988459"/>
            <a:ext cx="3624941" cy="2308324"/>
            <a:chOff x="-1574636" y="4760479"/>
            <a:chExt cx="3624941" cy="2308324"/>
          </a:xfrm>
        </p:grpSpPr>
        <p:grpSp>
          <p:nvGrpSpPr>
            <p:cNvPr id="6" name="Group 62"/>
            <p:cNvGrpSpPr/>
            <p:nvPr/>
          </p:nvGrpSpPr>
          <p:grpSpPr>
            <a:xfrm>
              <a:off x="-888838" y="4760479"/>
              <a:ext cx="2939143" cy="2308324"/>
              <a:chOff x="-672571" y="4253439"/>
              <a:chExt cx="1336040" cy="2308324"/>
            </a:xfrm>
          </p:grpSpPr>
          <p:sp>
            <p:nvSpPr>
              <p:cNvPr id="66" name="TextBox 65"/>
              <p:cNvSpPr txBox="1"/>
              <p:nvPr/>
            </p:nvSpPr>
            <p:spPr>
              <a:xfrm>
                <a:off x="-453122" y="4253439"/>
                <a:ext cx="1116591" cy="2308324"/>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Hrs.</a:t>
                </a:r>
                <a:r>
                  <a:rPr lang="en-US" sz="1200" dirty="0">
                    <a:solidFill>
                      <a:prstClr val="black"/>
                    </a:solidFill>
                  </a:rPr>
                  <a:t> – Number of Credits (sometimes called “credit hours”)</a:t>
                </a:r>
              </a:p>
              <a:p>
                <a:endParaRPr lang="en-US" sz="1200" dirty="0">
                  <a:solidFill>
                    <a:prstClr val="black"/>
                  </a:solidFill>
                </a:endParaRPr>
              </a:p>
              <a:p>
                <a:r>
                  <a:rPr lang="en-US" sz="1200" b="1" u="sng" dirty="0" err="1">
                    <a:solidFill>
                      <a:prstClr val="black"/>
                    </a:solidFill>
                  </a:rPr>
                  <a:t>Cts</a:t>
                </a:r>
                <a:r>
                  <a:rPr lang="en-US" sz="1200" dirty="0">
                    <a:solidFill>
                      <a:prstClr val="black"/>
                    </a:solidFill>
                  </a:rPr>
                  <a:t>. –Credits that </a:t>
                </a:r>
                <a:r>
                  <a:rPr lang="en-US" sz="1200" u="sng" dirty="0">
                    <a:solidFill>
                      <a:prstClr val="black"/>
                    </a:solidFill>
                  </a:rPr>
                  <a:t>Count</a:t>
                </a:r>
                <a:r>
                  <a:rPr lang="en-US" sz="1200" dirty="0">
                    <a:solidFill>
                      <a:prstClr val="black"/>
                    </a:solidFill>
                  </a:rPr>
                  <a:t> Toward Degree; while typically the same as the number of credit hours, not all classes count for your degree or only some of the credits will count for your degree. </a:t>
                </a:r>
              </a:p>
              <a:p>
                <a:endParaRPr lang="en-US" sz="1200" dirty="0">
                  <a:solidFill>
                    <a:prstClr val="black"/>
                  </a:solidFill>
                </a:endParaRPr>
              </a:p>
              <a:p>
                <a:r>
                  <a:rPr lang="en-US" sz="1200" b="1" u="sng" dirty="0" err="1">
                    <a:solidFill>
                      <a:prstClr val="black"/>
                    </a:solidFill>
                  </a:rPr>
                  <a:t>Grd</a:t>
                </a:r>
                <a:r>
                  <a:rPr lang="en-US" sz="1200" b="1" u="sng" dirty="0">
                    <a:solidFill>
                      <a:prstClr val="black"/>
                    </a:solidFill>
                  </a:rPr>
                  <a:t>.</a:t>
                </a:r>
                <a:r>
                  <a:rPr lang="en-US" sz="1200" dirty="0">
                    <a:solidFill>
                      <a:prstClr val="black"/>
                    </a:solidFill>
                  </a:rPr>
                  <a:t> –Grade: fill in with the letter grade earned (A, B+, etc.).</a:t>
                </a:r>
              </a:p>
            </p:txBody>
          </p:sp>
          <p:cxnSp>
            <p:nvCxnSpPr>
              <p:cNvPr id="67" name="Straight Arrow Connector 66"/>
              <p:cNvCxnSpPr>
                <a:cxnSpLocks/>
                <a:stCxn id="66" idx="1"/>
              </p:cNvCxnSpPr>
              <p:nvPr/>
            </p:nvCxnSpPr>
            <p:spPr>
              <a:xfrm flipH="1" flipV="1">
                <a:off x="-672571" y="4634457"/>
                <a:ext cx="219449" cy="773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p:cNvCxnSpPr>
              <a:cxnSpLocks/>
              <a:stCxn id="66" idx="1"/>
            </p:cNvCxnSpPr>
            <p:nvPr/>
          </p:nvCxnSpPr>
          <p:spPr>
            <a:xfrm flipH="1" flipV="1">
              <a:off x="-1574636" y="5141497"/>
              <a:ext cx="1168562" cy="773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66" idx="1"/>
            </p:cNvCxnSpPr>
            <p:nvPr/>
          </p:nvCxnSpPr>
          <p:spPr>
            <a:xfrm flipH="1" flipV="1">
              <a:off x="-1196038" y="5141497"/>
              <a:ext cx="789964" cy="773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19742" y="3441680"/>
            <a:ext cx="8915400" cy="3370153"/>
          </a:xfrm>
          <a:prstGeom prst="rect">
            <a:avLst/>
          </a:prstGeom>
          <a:noFill/>
        </p:spPr>
        <p:txBody>
          <a:bodyPr wrap="square" rtlCol="0">
            <a:spAutoFit/>
          </a:bodyPr>
          <a:lstStyle/>
          <a:p>
            <a:pPr>
              <a:spcAft>
                <a:spcPts val="600"/>
              </a:spcAft>
            </a:pPr>
            <a:r>
              <a:rPr lang="en-US" dirty="0"/>
              <a:t>Upon completion of the 104-R, every requirement for the degree should have a specific course that will satisfy that requirement (in some cases, one course may satisfy more than one requirement. For example, HIST 130 will fulfill both a GH and US cultures requirements).</a:t>
            </a:r>
          </a:p>
          <a:p>
            <a:r>
              <a:rPr lang="en-US" dirty="0"/>
              <a:t>If a course fulfills </a:t>
            </a:r>
            <a:r>
              <a:rPr lang="en-US" u="sng" dirty="0"/>
              <a:t>YOUR</a:t>
            </a:r>
            <a:r>
              <a:rPr lang="en-US" dirty="0"/>
              <a:t> General Education, US or International cultures, BA requirement, and/or a PME, indicate the requirement in parentheses in the course title column </a:t>
            </a:r>
            <a:r>
              <a:rPr lang="en-US" u="sng" dirty="0"/>
              <a:t>before</a:t>
            </a:r>
            <a:r>
              <a:rPr lang="en-US" dirty="0"/>
              <a:t> the shortened name of the class, e.g. (BA) Spanish I; (GH,US,PME) Intro Civil War (see above). </a:t>
            </a:r>
          </a:p>
          <a:p>
            <a:r>
              <a:rPr lang="en-US" dirty="0"/>
              <a:t>   </a:t>
            </a:r>
            <a:r>
              <a:rPr lang="en-US" i="1" dirty="0"/>
              <a:t>Note: Do NOT mark every class that could be a Gen Ed or BA course-ONLY the courses that</a:t>
            </a:r>
          </a:p>
          <a:p>
            <a:pPr>
              <a:spcAft>
                <a:spcPts val="600"/>
              </a:spcAft>
            </a:pPr>
            <a:r>
              <a:rPr lang="en-US" dirty="0"/>
              <a:t>	</a:t>
            </a:r>
            <a:r>
              <a:rPr lang="en-US" i="1" dirty="0"/>
              <a:t>will count for </a:t>
            </a:r>
            <a:r>
              <a:rPr lang="en-US" i="1" u="sng" dirty="0"/>
              <a:t>YOUR</a:t>
            </a:r>
            <a:r>
              <a:rPr lang="en-US" i="1" dirty="0"/>
              <a:t> 45 credits in Gen Ed and/or 24 credits for the BA requirement.</a:t>
            </a:r>
          </a:p>
          <a:p>
            <a:pPr>
              <a:spcAft>
                <a:spcPts val="600"/>
              </a:spcAft>
            </a:pPr>
            <a:r>
              <a:rPr lang="en-US" dirty="0"/>
              <a:t>The form cannot have any ‘placeholders’ like “400-level PL SC”; “GA, GH, or GS course”;</a:t>
            </a:r>
          </a:p>
          <a:p>
            <a:r>
              <a:rPr lang="en-US" dirty="0"/>
              <a:t>The total number of Hrs. (plus transfer credits in block 5c) should equal the number in 5a(2).</a:t>
            </a:r>
          </a:p>
          <a:p>
            <a:r>
              <a:rPr lang="en-US" dirty="0"/>
              <a:t>The total number of </a:t>
            </a:r>
            <a:r>
              <a:rPr lang="en-US" dirty="0" err="1"/>
              <a:t>Cts</a:t>
            </a:r>
            <a:r>
              <a:rPr lang="en-US" dirty="0"/>
              <a:t>.  (plus transfer credits in block 5c) should equal the number in 5a.</a:t>
            </a:r>
          </a:p>
        </p:txBody>
      </p:sp>
      <p:sp>
        <p:nvSpPr>
          <p:cNvPr id="7" name="Slide Number Placeholder 6">
            <a:extLst>
              <a:ext uri="{FF2B5EF4-FFF2-40B4-BE49-F238E27FC236}">
                <a16:creationId xmlns:a16="http://schemas.microsoft.com/office/drawing/2014/main" id="{58625EA1-20F5-4ABD-8425-F9E58E28A08E}"/>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35</a:t>
            </a:fld>
            <a:endParaRPr lang="en-US" dirty="0"/>
          </a:p>
        </p:txBody>
      </p:sp>
    </p:spTree>
    <p:extLst>
      <p:ext uri="{BB962C8B-B14F-4D97-AF65-F5344CB8AC3E}">
        <p14:creationId xmlns:p14="http://schemas.microsoft.com/office/powerpoint/2010/main" val="137815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3" y="-40216"/>
            <a:ext cx="5791198" cy="6938434"/>
          </a:xfrm>
          <a:prstGeom prst="rect">
            <a:avLst/>
          </a:prstGeom>
          <a:noFill/>
          <a:ln w="9525">
            <a:noFill/>
            <a:miter lim="800000"/>
            <a:headEnd/>
            <a:tailEnd/>
          </a:ln>
        </p:spPr>
      </p:pic>
      <p:sp>
        <p:nvSpPr>
          <p:cNvPr id="17" name="Rectangle 16"/>
          <p:cNvSpPr/>
          <p:nvPr/>
        </p:nvSpPr>
        <p:spPr>
          <a:xfrm>
            <a:off x="4648200" y="838200"/>
            <a:ext cx="2057400" cy="76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8" name="Rectangle 17"/>
          <p:cNvSpPr/>
          <p:nvPr/>
        </p:nvSpPr>
        <p:spPr>
          <a:xfrm>
            <a:off x="1981200" y="2414954"/>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286000"/>
            <a:ext cx="2057400" cy="9964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p:cNvSpPr/>
          <p:nvPr/>
        </p:nvSpPr>
        <p:spPr>
          <a:xfrm>
            <a:off x="2404536" y="3674532"/>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p:cNvSpPr/>
          <p:nvPr/>
        </p:nvSpPr>
        <p:spPr>
          <a:xfrm>
            <a:off x="2895600" y="5257800"/>
            <a:ext cx="1405464" cy="13546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4" name="TextBox 23"/>
          <p:cNvSpPr txBox="1"/>
          <p:nvPr/>
        </p:nvSpPr>
        <p:spPr>
          <a:xfrm>
            <a:off x="5981700" y="2034540"/>
            <a:ext cx="11430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120</a:t>
            </a:r>
          </a:p>
        </p:txBody>
      </p:sp>
      <p:sp>
        <p:nvSpPr>
          <p:cNvPr id="25" name="TextBox 24"/>
          <p:cNvSpPr txBox="1"/>
          <p:nvPr/>
        </p:nvSpPr>
        <p:spPr>
          <a:xfrm>
            <a:off x="3429000" y="3886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GEOG 123</a:t>
            </a:r>
          </a:p>
        </p:txBody>
      </p:sp>
      <p:sp>
        <p:nvSpPr>
          <p:cNvPr id="27" name="TextBox 26"/>
          <p:cNvSpPr txBox="1"/>
          <p:nvPr/>
        </p:nvSpPr>
        <p:spPr>
          <a:xfrm>
            <a:off x="5638800" y="3581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413 </a:t>
            </a:r>
          </a:p>
        </p:txBody>
      </p:sp>
      <p:sp>
        <p:nvSpPr>
          <p:cNvPr id="28" name="TextBox 27"/>
          <p:cNvSpPr txBox="1"/>
          <p:nvPr/>
        </p:nvSpPr>
        <p:spPr>
          <a:xfrm>
            <a:off x="30480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411W </a:t>
            </a:r>
          </a:p>
        </p:txBody>
      </p:sp>
      <p:sp>
        <p:nvSpPr>
          <p:cNvPr id="29" name="TextBox 28"/>
          <p:cNvSpPr txBox="1"/>
          <p:nvPr/>
        </p:nvSpPr>
        <p:spPr>
          <a:xfrm>
            <a:off x="5562600" y="51054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410 </a:t>
            </a:r>
          </a:p>
        </p:txBody>
      </p:sp>
      <p:sp>
        <p:nvSpPr>
          <p:cNvPr id="30" name="TextBox 29"/>
          <p:cNvSpPr txBox="1"/>
          <p:nvPr/>
        </p:nvSpPr>
        <p:spPr>
          <a:xfrm>
            <a:off x="5638800" y="53620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PL SC 433 </a:t>
            </a:r>
          </a:p>
        </p:txBody>
      </p:sp>
      <p:sp>
        <p:nvSpPr>
          <p:cNvPr id="31" name="TextBox 30"/>
          <p:cNvSpPr txBox="1"/>
          <p:nvPr/>
        </p:nvSpPr>
        <p:spPr>
          <a:xfrm>
            <a:off x="5334000" y="57150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401</a:t>
            </a:r>
          </a:p>
        </p:txBody>
      </p:sp>
      <p:sp>
        <p:nvSpPr>
          <p:cNvPr id="32" name="TextBox 31"/>
          <p:cNvSpPr txBox="1"/>
          <p:nvPr/>
        </p:nvSpPr>
        <p:spPr>
          <a:xfrm>
            <a:off x="5486400" y="597169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402</a:t>
            </a:r>
          </a:p>
        </p:txBody>
      </p:sp>
      <p:sp>
        <p:nvSpPr>
          <p:cNvPr id="33" name="TextBox 32"/>
          <p:cNvSpPr txBox="1"/>
          <p:nvPr/>
        </p:nvSpPr>
        <p:spPr>
          <a:xfrm>
            <a:off x="3048000" y="5529739"/>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302</a:t>
            </a:r>
          </a:p>
        </p:txBody>
      </p:sp>
      <p:sp>
        <p:nvSpPr>
          <p:cNvPr id="34" name="TextBox 33"/>
          <p:cNvSpPr txBox="1"/>
          <p:nvPr/>
        </p:nvSpPr>
        <p:spPr>
          <a:xfrm>
            <a:off x="5638800" y="448818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301</a:t>
            </a:r>
          </a:p>
        </p:txBody>
      </p:sp>
      <p:sp>
        <p:nvSpPr>
          <p:cNvPr id="35" name="TextBox 34"/>
          <p:cNvSpPr txBox="1"/>
          <p:nvPr/>
        </p:nvSpPr>
        <p:spPr>
          <a:xfrm>
            <a:off x="3505200" y="4495800"/>
            <a:ext cx="9144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ARMY 204</a:t>
            </a:r>
          </a:p>
        </p:txBody>
      </p:sp>
      <p:sp>
        <p:nvSpPr>
          <p:cNvPr id="36" name="TextBox 35"/>
          <p:cNvSpPr txBox="1"/>
          <p:nvPr/>
        </p:nvSpPr>
        <p:spPr>
          <a:xfrm>
            <a:off x="4328160" y="4495800"/>
            <a:ext cx="624840" cy="400110"/>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/2</a:t>
            </a:r>
          </a:p>
          <a:p>
            <a:r>
              <a:rPr lang="en-US" sz="1000" b="1" dirty="0">
                <a:solidFill>
                  <a:schemeClr val="tx2">
                    <a:lumMod val="50000"/>
                  </a:schemeClr>
                </a:solidFill>
                <a:latin typeface="Comic Sans MS" pitchFamily="66" charset="0"/>
              </a:rPr>
              <a:t>--14</a:t>
            </a:r>
          </a:p>
        </p:txBody>
      </p:sp>
      <p:sp>
        <p:nvSpPr>
          <p:cNvPr id="45" name="TextBox 44"/>
          <p:cNvSpPr txBox="1"/>
          <p:nvPr/>
        </p:nvSpPr>
        <p:spPr>
          <a:xfrm>
            <a:off x="3505200" y="4325779"/>
            <a:ext cx="1371600" cy="246221"/>
          </a:xfrm>
          <a:prstGeom prst="rect">
            <a:avLst/>
          </a:prstGeom>
          <a:noFill/>
        </p:spPr>
        <p:txBody>
          <a:bodyPr wrap="square" rtlCol="0">
            <a:spAutoFit/>
          </a:bodyPr>
          <a:lstStyle/>
          <a:p>
            <a:r>
              <a:rPr lang="en-US" sz="1000" b="1" dirty="0" err="1">
                <a:solidFill>
                  <a:schemeClr val="tx2">
                    <a:lumMod val="50000"/>
                  </a:schemeClr>
                </a:solidFill>
                <a:latin typeface="Comic Sans MS" pitchFamily="66" charset="0"/>
              </a:rPr>
              <a:t>ANTH</a:t>
            </a:r>
            <a:r>
              <a:rPr lang="en-US" sz="1000" b="1" dirty="0">
                <a:solidFill>
                  <a:schemeClr val="tx2">
                    <a:lumMod val="50000"/>
                  </a:schemeClr>
                </a:solidFill>
                <a:latin typeface="Comic Sans MS" pitchFamily="66" charset="0"/>
              </a:rPr>
              <a:t> 011(OC)</a:t>
            </a:r>
          </a:p>
        </p:txBody>
      </p:sp>
      <p:sp>
        <p:nvSpPr>
          <p:cNvPr id="53" name="TextBox 52"/>
          <p:cNvSpPr txBox="1"/>
          <p:nvPr/>
        </p:nvSpPr>
        <p:spPr>
          <a:xfrm>
            <a:off x="6611644" y="3863268"/>
            <a:ext cx="838200" cy="246221"/>
          </a:xfrm>
          <a:prstGeom prst="rect">
            <a:avLst/>
          </a:prstGeom>
          <a:solidFill>
            <a:schemeClr val="bg1"/>
          </a:solidFill>
        </p:spPr>
        <p:txBody>
          <a:bodyPr wrap="square" rtlCol="0">
            <a:spAutoFit/>
          </a:bodyPr>
          <a:lstStyle/>
          <a:p>
            <a:r>
              <a:rPr lang="en-US" sz="1000" b="1" dirty="0" err="1">
                <a:solidFill>
                  <a:schemeClr val="tx2">
                    <a:lumMod val="50000"/>
                  </a:schemeClr>
                </a:solidFill>
                <a:latin typeface="Comic Sans MS" pitchFamily="66" charset="0"/>
              </a:rPr>
              <a:t>HIST</a:t>
            </a:r>
            <a:r>
              <a:rPr lang="en-US" sz="1000" b="1" dirty="0">
                <a:solidFill>
                  <a:schemeClr val="tx2">
                    <a:lumMod val="50000"/>
                  </a:schemeClr>
                </a:solidFill>
                <a:latin typeface="Comic Sans MS" pitchFamily="66" charset="0"/>
              </a:rPr>
              <a:t> 420</a:t>
            </a:r>
          </a:p>
        </p:txBody>
      </p:sp>
      <p:sp>
        <p:nvSpPr>
          <p:cNvPr id="55" name="TextBox 54"/>
          <p:cNvSpPr txBox="1"/>
          <p:nvPr/>
        </p:nvSpPr>
        <p:spPr>
          <a:xfrm>
            <a:off x="2895600" y="1019175"/>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PSU 006</a:t>
            </a:r>
          </a:p>
        </p:txBody>
      </p:sp>
      <p:sp>
        <p:nvSpPr>
          <p:cNvPr id="2" name="Slide Number Placeholder 1">
            <a:extLst>
              <a:ext uri="{FF2B5EF4-FFF2-40B4-BE49-F238E27FC236}">
                <a16:creationId xmlns:a16="http://schemas.microsoft.com/office/drawing/2014/main" id="{476661B2-3553-43CE-B5F5-26E5198BF74F}"/>
              </a:ext>
            </a:extLst>
          </p:cNvPr>
          <p:cNvSpPr>
            <a:spLocks noGrp="1"/>
          </p:cNvSpPr>
          <p:nvPr>
            <p:ph type="sldNum" sz="quarter" idx="12"/>
          </p:nvPr>
        </p:nvSpPr>
        <p:spPr>
          <a:xfrm>
            <a:off x="7010400" y="6472238"/>
            <a:ext cx="2133600" cy="365125"/>
          </a:xfrm>
        </p:spPr>
        <p:txBody>
          <a:bodyPr/>
          <a:lstStyle/>
          <a:p>
            <a:fld id="{E3668362-7DAE-4523-99D6-1D7E7B6FCDED}" type="slidenum">
              <a:rPr lang="en-US" smtClean="0"/>
              <a:pPr/>
              <a:t>36</a:t>
            </a:fld>
            <a:endParaRPr lang="en-US" dirty="0"/>
          </a:p>
        </p:txBody>
      </p:sp>
      <p:sp>
        <p:nvSpPr>
          <p:cNvPr id="62" name="TextBox 61">
            <a:extLst>
              <a:ext uri="{FF2B5EF4-FFF2-40B4-BE49-F238E27FC236}">
                <a16:creationId xmlns:a16="http://schemas.microsoft.com/office/drawing/2014/main" id="{535C7E27-8BD0-40C6-9236-1D77EEB89D81}"/>
              </a:ext>
            </a:extLst>
          </p:cNvPr>
          <p:cNvSpPr txBox="1"/>
          <p:nvPr/>
        </p:nvSpPr>
        <p:spPr>
          <a:xfrm>
            <a:off x="5154304" y="1193800"/>
            <a:ext cx="1905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(GH,US,PME) HIST 130 </a:t>
            </a:r>
          </a:p>
        </p:txBody>
      </p:sp>
      <p:sp>
        <p:nvSpPr>
          <p:cNvPr id="63" name="TextBox 62">
            <a:extLst>
              <a:ext uri="{FF2B5EF4-FFF2-40B4-BE49-F238E27FC236}">
                <a16:creationId xmlns:a16="http://schemas.microsoft.com/office/drawing/2014/main" id="{D55ECA29-F706-4124-A724-4A6D437DC2D2}"/>
              </a:ext>
            </a:extLst>
          </p:cNvPr>
          <p:cNvSpPr txBox="1"/>
          <p:nvPr/>
        </p:nvSpPr>
        <p:spPr>
          <a:xfrm>
            <a:off x="2971800" y="15240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021</a:t>
            </a:r>
          </a:p>
        </p:txBody>
      </p:sp>
      <p:sp>
        <p:nvSpPr>
          <p:cNvPr id="64" name="TextBox 63">
            <a:extLst>
              <a:ext uri="{FF2B5EF4-FFF2-40B4-BE49-F238E27FC236}">
                <a16:creationId xmlns:a16="http://schemas.microsoft.com/office/drawing/2014/main" id="{CC4BE164-0BB7-4610-8ECE-FBBEAFA57F74}"/>
              </a:ext>
            </a:extLst>
          </p:cNvPr>
          <p:cNvSpPr txBox="1"/>
          <p:nvPr/>
        </p:nvSpPr>
        <p:spPr>
          <a:xfrm>
            <a:off x="5486400" y="15240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BIOL 011</a:t>
            </a:r>
          </a:p>
        </p:txBody>
      </p:sp>
      <p:sp>
        <p:nvSpPr>
          <p:cNvPr id="65" name="TextBox 64">
            <a:extLst>
              <a:ext uri="{FF2B5EF4-FFF2-40B4-BE49-F238E27FC236}">
                <a16:creationId xmlns:a16="http://schemas.microsoft.com/office/drawing/2014/main" id="{ED487AD9-BF6B-401D-BC2E-EAC496E43E1A}"/>
              </a:ext>
            </a:extLst>
          </p:cNvPr>
          <p:cNvSpPr txBox="1"/>
          <p:nvPr/>
        </p:nvSpPr>
        <p:spPr>
          <a:xfrm>
            <a:off x="3048000" y="135890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001</a:t>
            </a:r>
          </a:p>
        </p:txBody>
      </p:sp>
      <p:sp>
        <p:nvSpPr>
          <p:cNvPr id="66" name="TextBox 65">
            <a:extLst>
              <a:ext uri="{FF2B5EF4-FFF2-40B4-BE49-F238E27FC236}">
                <a16:creationId xmlns:a16="http://schemas.microsoft.com/office/drawing/2014/main" id="{0C883911-25B8-48C3-B44C-A4007A5FEE5D}"/>
              </a:ext>
            </a:extLst>
          </p:cNvPr>
          <p:cNvSpPr txBox="1"/>
          <p:nvPr/>
        </p:nvSpPr>
        <p:spPr>
          <a:xfrm>
            <a:off x="5638800" y="1352550"/>
            <a:ext cx="12192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002</a:t>
            </a:r>
          </a:p>
        </p:txBody>
      </p:sp>
      <p:sp>
        <p:nvSpPr>
          <p:cNvPr id="67" name="TextBox 66">
            <a:extLst>
              <a:ext uri="{FF2B5EF4-FFF2-40B4-BE49-F238E27FC236}">
                <a16:creationId xmlns:a16="http://schemas.microsoft.com/office/drawing/2014/main" id="{ECBB79A4-35CD-419C-8FD0-DCAA781A64AA}"/>
              </a:ext>
            </a:extLst>
          </p:cNvPr>
          <p:cNvSpPr txBox="1"/>
          <p:nvPr/>
        </p:nvSpPr>
        <p:spPr>
          <a:xfrm>
            <a:off x="5793475" y="1019890"/>
            <a:ext cx="1369325"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PSYCH 100</a:t>
            </a:r>
          </a:p>
        </p:txBody>
      </p:sp>
      <p:sp>
        <p:nvSpPr>
          <p:cNvPr id="68" name="TextBox 67">
            <a:extLst>
              <a:ext uri="{FF2B5EF4-FFF2-40B4-BE49-F238E27FC236}">
                <a16:creationId xmlns:a16="http://schemas.microsoft.com/office/drawing/2014/main" id="{6B637A6D-A628-404F-8728-378558F91DC1}"/>
              </a:ext>
            </a:extLst>
          </p:cNvPr>
          <p:cNvSpPr txBox="1"/>
          <p:nvPr/>
        </p:nvSpPr>
        <p:spPr>
          <a:xfrm>
            <a:off x="2743200" y="256032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(GH) PHIL 001</a:t>
            </a:r>
          </a:p>
        </p:txBody>
      </p:sp>
      <p:sp>
        <p:nvSpPr>
          <p:cNvPr id="69" name="TextBox 68">
            <a:extLst>
              <a:ext uri="{FF2B5EF4-FFF2-40B4-BE49-F238E27FC236}">
                <a16:creationId xmlns:a16="http://schemas.microsoft.com/office/drawing/2014/main" id="{A583AB75-0FE5-4CA0-A223-D967ED3A8AEB}"/>
              </a:ext>
            </a:extLst>
          </p:cNvPr>
          <p:cNvSpPr txBox="1"/>
          <p:nvPr/>
        </p:nvSpPr>
        <p:spPr>
          <a:xfrm>
            <a:off x="2971800" y="29718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(GQ) MATH 022</a:t>
            </a:r>
          </a:p>
        </p:txBody>
      </p:sp>
      <p:sp>
        <p:nvSpPr>
          <p:cNvPr id="70" name="TextBox 69">
            <a:extLst>
              <a:ext uri="{FF2B5EF4-FFF2-40B4-BE49-F238E27FC236}">
                <a16:creationId xmlns:a16="http://schemas.microsoft.com/office/drawing/2014/main" id="{DB17E0D2-1726-4BEA-BBB6-FA17946EF9D8}"/>
              </a:ext>
            </a:extLst>
          </p:cNvPr>
          <p:cNvSpPr txBox="1"/>
          <p:nvPr/>
        </p:nvSpPr>
        <p:spPr>
          <a:xfrm>
            <a:off x="5486400" y="2573179"/>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 EARTH 100</a:t>
            </a:r>
          </a:p>
        </p:txBody>
      </p:sp>
      <p:sp>
        <p:nvSpPr>
          <p:cNvPr id="71" name="TextBox 70">
            <a:extLst>
              <a:ext uri="{FF2B5EF4-FFF2-40B4-BE49-F238E27FC236}">
                <a16:creationId xmlns:a16="http://schemas.microsoft.com/office/drawing/2014/main" id="{F5073610-151B-41D9-B4C8-905BC43EEA94}"/>
              </a:ext>
            </a:extLst>
          </p:cNvPr>
          <p:cNvSpPr txBox="1"/>
          <p:nvPr/>
        </p:nvSpPr>
        <p:spPr>
          <a:xfrm>
            <a:off x="5486400" y="2743200"/>
            <a:ext cx="11430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ART 020</a:t>
            </a:r>
          </a:p>
        </p:txBody>
      </p:sp>
      <p:sp>
        <p:nvSpPr>
          <p:cNvPr id="72" name="TextBox 71">
            <a:extLst>
              <a:ext uri="{FF2B5EF4-FFF2-40B4-BE49-F238E27FC236}">
                <a16:creationId xmlns:a16="http://schemas.microsoft.com/office/drawing/2014/main" id="{3DC925E6-5900-43BD-848D-E0F1D5026733}"/>
              </a:ext>
            </a:extLst>
          </p:cNvPr>
          <p:cNvSpPr txBox="1"/>
          <p:nvPr/>
        </p:nvSpPr>
        <p:spPr>
          <a:xfrm>
            <a:off x="2971800" y="2743200"/>
            <a:ext cx="1329264"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SPAN 003</a:t>
            </a:r>
          </a:p>
        </p:txBody>
      </p:sp>
      <p:sp>
        <p:nvSpPr>
          <p:cNvPr id="73" name="TextBox 72">
            <a:extLst>
              <a:ext uri="{FF2B5EF4-FFF2-40B4-BE49-F238E27FC236}">
                <a16:creationId xmlns:a16="http://schemas.microsoft.com/office/drawing/2014/main" id="{A6146154-4815-45D7-8051-1741E7EE91E2}"/>
              </a:ext>
            </a:extLst>
          </p:cNvPr>
          <p:cNvSpPr txBox="1"/>
          <p:nvPr/>
        </p:nvSpPr>
        <p:spPr>
          <a:xfrm>
            <a:off x="6248400" y="2992272"/>
            <a:ext cx="1143000" cy="153888"/>
          </a:xfrm>
          <a:prstGeom prst="rect">
            <a:avLst/>
          </a:prstGeom>
          <a:solidFill>
            <a:schemeClr val="bg1"/>
          </a:solidFill>
        </p:spPr>
        <p:txBody>
          <a:bodyPr wrap="square" lIns="0" tIns="0" bIns="0" rtlCol="0">
            <a:spAutoFit/>
          </a:bodyPr>
          <a:lstStyle/>
          <a:p>
            <a:r>
              <a:rPr lang="en-US" sz="1000" b="1" dirty="0">
                <a:solidFill>
                  <a:schemeClr val="tx2">
                    <a:lumMod val="50000"/>
                  </a:schemeClr>
                </a:solidFill>
                <a:latin typeface="Comic Sans MS" pitchFamily="66" charset="0"/>
              </a:rPr>
              <a:t>(BA) RL ST 130</a:t>
            </a:r>
          </a:p>
        </p:txBody>
      </p:sp>
      <p:sp>
        <p:nvSpPr>
          <p:cNvPr id="54" name="TextBox 53">
            <a:extLst>
              <a:ext uri="{FF2B5EF4-FFF2-40B4-BE49-F238E27FC236}">
                <a16:creationId xmlns:a16="http://schemas.microsoft.com/office/drawing/2014/main" id="{4BD01BC1-02BA-48EA-B9B6-A34DD7BB54D8}"/>
              </a:ext>
            </a:extLst>
          </p:cNvPr>
          <p:cNvSpPr txBox="1"/>
          <p:nvPr/>
        </p:nvSpPr>
        <p:spPr>
          <a:xfrm>
            <a:off x="7024394" y="1152788"/>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1</a:t>
            </a:r>
          </a:p>
        </p:txBody>
      </p:sp>
      <p:sp>
        <p:nvSpPr>
          <p:cNvPr id="58" name="TextBox 57">
            <a:extLst>
              <a:ext uri="{FF2B5EF4-FFF2-40B4-BE49-F238E27FC236}">
                <a16:creationId xmlns:a16="http://schemas.microsoft.com/office/drawing/2014/main" id="{D24EAA4C-B928-4A53-8373-2AF12FD23F65}"/>
              </a:ext>
            </a:extLst>
          </p:cNvPr>
          <p:cNvSpPr txBox="1"/>
          <p:nvPr/>
        </p:nvSpPr>
        <p:spPr>
          <a:xfrm>
            <a:off x="1785258" y="1491342"/>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2</a:t>
            </a:r>
          </a:p>
        </p:txBody>
      </p:sp>
      <p:sp>
        <p:nvSpPr>
          <p:cNvPr id="59" name="TextBox 58">
            <a:extLst>
              <a:ext uri="{FF2B5EF4-FFF2-40B4-BE49-F238E27FC236}">
                <a16:creationId xmlns:a16="http://schemas.microsoft.com/office/drawing/2014/main" id="{2A0757B2-A017-4D77-95E1-A4777CA3BC2A}"/>
              </a:ext>
            </a:extLst>
          </p:cNvPr>
          <p:cNvSpPr txBox="1"/>
          <p:nvPr/>
        </p:nvSpPr>
        <p:spPr>
          <a:xfrm>
            <a:off x="1750482" y="4442013"/>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4</a:t>
            </a:r>
          </a:p>
        </p:txBody>
      </p:sp>
      <p:sp>
        <p:nvSpPr>
          <p:cNvPr id="60" name="TextBox 59">
            <a:extLst>
              <a:ext uri="{FF2B5EF4-FFF2-40B4-BE49-F238E27FC236}">
                <a16:creationId xmlns:a16="http://schemas.microsoft.com/office/drawing/2014/main" id="{FF052CA1-3980-45F5-9D82-BC746B382B86}"/>
              </a:ext>
            </a:extLst>
          </p:cNvPr>
          <p:cNvSpPr txBox="1"/>
          <p:nvPr/>
        </p:nvSpPr>
        <p:spPr>
          <a:xfrm>
            <a:off x="7059304" y="4442013"/>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5</a:t>
            </a:r>
          </a:p>
        </p:txBody>
      </p:sp>
      <p:sp>
        <p:nvSpPr>
          <p:cNvPr id="61" name="TextBox 60">
            <a:extLst>
              <a:ext uri="{FF2B5EF4-FFF2-40B4-BE49-F238E27FC236}">
                <a16:creationId xmlns:a16="http://schemas.microsoft.com/office/drawing/2014/main" id="{8D1FEDD4-2B99-4317-909D-535F6433DA67}"/>
              </a:ext>
            </a:extLst>
          </p:cNvPr>
          <p:cNvSpPr txBox="1"/>
          <p:nvPr/>
        </p:nvSpPr>
        <p:spPr>
          <a:xfrm>
            <a:off x="1733550" y="5477409"/>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6</a:t>
            </a:r>
          </a:p>
        </p:txBody>
      </p:sp>
      <p:sp>
        <p:nvSpPr>
          <p:cNvPr id="74" name="TextBox 73">
            <a:extLst>
              <a:ext uri="{FF2B5EF4-FFF2-40B4-BE49-F238E27FC236}">
                <a16:creationId xmlns:a16="http://schemas.microsoft.com/office/drawing/2014/main" id="{5997DBA4-BE75-4518-A5F2-C6E2AF08A1D5}"/>
              </a:ext>
            </a:extLst>
          </p:cNvPr>
          <p:cNvSpPr txBox="1"/>
          <p:nvPr/>
        </p:nvSpPr>
        <p:spPr>
          <a:xfrm>
            <a:off x="7086600" y="5701327"/>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7</a:t>
            </a:r>
          </a:p>
        </p:txBody>
      </p:sp>
      <p:sp>
        <p:nvSpPr>
          <p:cNvPr id="75" name="TextBox 74">
            <a:extLst>
              <a:ext uri="{FF2B5EF4-FFF2-40B4-BE49-F238E27FC236}">
                <a16:creationId xmlns:a16="http://schemas.microsoft.com/office/drawing/2014/main" id="{8A731495-2F21-488D-BFEE-4195308BB08E}"/>
              </a:ext>
            </a:extLst>
          </p:cNvPr>
          <p:cNvSpPr txBox="1"/>
          <p:nvPr/>
        </p:nvSpPr>
        <p:spPr>
          <a:xfrm>
            <a:off x="1746250" y="6074330"/>
            <a:ext cx="304800" cy="338554"/>
          </a:xfrm>
          <a:prstGeom prst="rect">
            <a:avLst/>
          </a:prstGeom>
          <a:noFill/>
        </p:spPr>
        <p:txBody>
          <a:bodyPr wrap="square" rtlCol="0">
            <a:spAutoFit/>
          </a:bodyPr>
          <a:lstStyle/>
          <a:p>
            <a:r>
              <a:rPr lang="en-US" sz="1600" b="1" dirty="0">
                <a:solidFill>
                  <a:srgbClr val="FF0000"/>
                </a:solidFill>
                <a:latin typeface="Comic Sans MS" pitchFamily="66" charset="0"/>
              </a:rPr>
              <a:t>8</a:t>
            </a:r>
          </a:p>
        </p:txBody>
      </p:sp>
      <p:sp>
        <p:nvSpPr>
          <p:cNvPr id="76" name="Slide Number Placeholder 1">
            <a:extLst>
              <a:ext uri="{FF2B5EF4-FFF2-40B4-BE49-F238E27FC236}">
                <a16:creationId xmlns:a16="http://schemas.microsoft.com/office/drawing/2014/main" id="{FB090954-4569-4A44-86AC-0A0E0F334E81}"/>
              </a:ext>
            </a:extLst>
          </p:cNvPr>
          <p:cNvSpPr txBox="1">
            <a:spLocks/>
          </p:cNvSpPr>
          <p:nvPr/>
        </p:nvSpPr>
        <p:spPr>
          <a:xfrm>
            <a:off x="7012329" y="64721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668362-7DAE-4523-99D6-1D7E7B6FCDED}" type="slidenum">
              <a:rPr lang="en-US" smtClean="0"/>
              <a:pPr/>
              <a:t>36</a:t>
            </a:fld>
            <a:endParaRPr lang="en-US" dirty="0"/>
          </a:p>
        </p:txBody>
      </p:sp>
      <p:sp>
        <p:nvSpPr>
          <p:cNvPr id="3" name="TextBox 2">
            <a:extLst>
              <a:ext uri="{FF2B5EF4-FFF2-40B4-BE49-F238E27FC236}">
                <a16:creationId xmlns:a16="http://schemas.microsoft.com/office/drawing/2014/main" id="{3149EABB-F464-4F69-B96C-E4745E231127}"/>
              </a:ext>
            </a:extLst>
          </p:cNvPr>
          <p:cNvSpPr txBox="1"/>
          <p:nvPr/>
        </p:nvSpPr>
        <p:spPr>
          <a:xfrm>
            <a:off x="0" y="0"/>
            <a:ext cx="1676400" cy="6894195"/>
          </a:xfrm>
          <a:prstGeom prst="rect">
            <a:avLst/>
          </a:prstGeom>
          <a:noFill/>
        </p:spPr>
        <p:txBody>
          <a:bodyPr wrap="square" rtlCol="0">
            <a:spAutoFit/>
          </a:bodyPr>
          <a:lstStyle/>
          <a:p>
            <a:pPr>
              <a:spcAft>
                <a:spcPts val="600"/>
              </a:spcAft>
            </a:pPr>
            <a:r>
              <a:rPr lang="en-US" sz="1600" dirty="0"/>
              <a:t>Once you get to paragraph 7 of the 104-R, use the academic plan with your class choices to complete the 104-R.</a:t>
            </a:r>
          </a:p>
          <a:p>
            <a:pPr>
              <a:spcAft>
                <a:spcPts val="600"/>
              </a:spcAft>
            </a:pPr>
            <a:r>
              <a:rPr lang="en-US" sz="1600" dirty="0"/>
              <a:t>The first class each semester should be your ARMY class (so you do not forget it).</a:t>
            </a:r>
          </a:p>
          <a:p>
            <a:pPr>
              <a:spcAft>
                <a:spcPts val="600"/>
              </a:spcAft>
            </a:pPr>
            <a:r>
              <a:rPr lang="en-US" sz="1600" dirty="0"/>
              <a:t>For the first semester for someone using this example worksheet, they would enter ARMY 101 then simply enter the first semester classes (</a:t>
            </a:r>
            <a:r>
              <a:rPr lang="en-US" sz="1600" dirty="0" err="1"/>
              <a:t>ENGL</a:t>
            </a:r>
            <a:r>
              <a:rPr lang="en-US" sz="1600" dirty="0"/>
              <a:t> 15, PSU 006, </a:t>
            </a:r>
            <a:r>
              <a:rPr lang="en-US" sz="1600" dirty="0" err="1"/>
              <a:t>PLSC</a:t>
            </a:r>
            <a:r>
              <a:rPr lang="en-US" sz="1600" dirty="0"/>
              <a:t> 14, SPAN 001, </a:t>
            </a:r>
            <a:r>
              <a:rPr lang="en-US" sz="1600" dirty="0" err="1"/>
              <a:t>HIST</a:t>
            </a:r>
            <a:r>
              <a:rPr lang="en-US" sz="1600" dirty="0"/>
              <a:t> 130).</a:t>
            </a:r>
          </a:p>
        </p:txBody>
      </p:sp>
      <p:sp>
        <p:nvSpPr>
          <p:cNvPr id="4" name="TextBox 3">
            <a:extLst>
              <a:ext uri="{FF2B5EF4-FFF2-40B4-BE49-F238E27FC236}">
                <a16:creationId xmlns:a16="http://schemas.microsoft.com/office/drawing/2014/main" id="{82AD07EE-1568-4BC6-8226-2EEFECCFF77D}"/>
              </a:ext>
            </a:extLst>
          </p:cNvPr>
          <p:cNvSpPr txBox="1"/>
          <p:nvPr/>
        </p:nvSpPr>
        <p:spPr>
          <a:xfrm>
            <a:off x="7467600" y="-208"/>
            <a:ext cx="1676400" cy="6063198"/>
          </a:xfrm>
          <a:prstGeom prst="rect">
            <a:avLst/>
          </a:prstGeom>
          <a:noFill/>
        </p:spPr>
        <p:txBody>
          <a:bodyPr wrap="square" rtlCol="0">
            <a:spAutoFit/>
          </a:bodyPr>
          <a:lstStyle/>
          <a:p>
            <a:pPr>
              <a:spcAft>
                <a:spcPts val="600"/>
              </a:spcAft>
            </a:pPr>
            <a:r>
              <a:rPr lang="en-US" sz="1600" dirty="0"/>
              <a:t>The second semester would begin with ARMY 102 followed by:</a:t>
            </a:r>
            <a:br>
              <a:rPr lang="en-US" sz="1600" dirty="0"/>
            </a:br>
            <a:r>
              <a:rPr lang="en-US" sz="1600" dirty="0"/>
              <a:t>PL SC  020, </a:t>
            </a:r>
            <a:br>
              <a:rPr lang="en-US" sz="1600" dirty="0"/>
            </a:br>
            <a:r>
              <a:rPr lang="en-US" sz="1600" dirty="0"/>
              <a:t>PSYCH 100, </a:t>
            </a:r>
            <a:br>
              <a:rPr lang="en-US" sz="1600" dirty="0"/>
            </a:br>
            <a:r>
              <a:rPr lang="en-US" sz="1600" dirty="0"/>
              <a:t>SPAN 002, </a:t>
            </a:r>
            <a:br>
              <a:rPr lang="en-US" sz="1600" dirty="0"/>
            </a:br>
            <a:r>
              <a:rPr lang="en-US" sz="1600" dirty="0" err="1"/>
              <a:t>BIOL</a:t>
            </a:r>
            <a:r>
              <a:rPr lang="en-US" sz="1600" dirty="0"/>
              <a:t> 011, </a:t>
            </a:r>
            <a:br>
              <a:rPr lang="en-US" sz="1600" dirty="0"/>
            </a:br>
            <a:r>
              <a:rPr lang="en-US" sz="1600" dirty="0"/>
              <a:t>MATH 021.</a:t>
            </a:r>
          </a:p>
          <a:p>
            <a:pPr>
              <a:spcAft>
                <a:spcPts val="600"/>
              </a:spcAft>
            </a:pPr>
            <a:endParaRPr lang="en-US" sz="1600" dirty="0"/>
          </a:p>
          <a:p>
            <a:pPr>
              <a:spcAft>
                <a:spcPts val="600"/>
              </a:spcAft>
            </a:pPr>
            <a:r>
              <a:rPr lang="en-US" sz="1600" dirty="0"/>
              <a:t>Continue to fill in the remaining semesters on the 104-R with the ARMY class and the classes from the worksheet.</a:t>
            </a:r>
          </a:p>
          <a:p>
            <a:pPr>
              <a:spcAft>
                <a:spcPts val="600"/>
              </a:spcAft>
            </a:pPr>
            <a:endParaRPr lang="en-US" sz="1600" dirty="0"/>
          </a:p>
          <a:p>
            <a:pPr>
              <a:spcAft>
                <a:spcPts val="600"/>
              </a:spcAft>
            </a:pPr>
            <a:r>
              <a:rPr lang="en-US" sz="1600" dirty="0"/>
              <a:t>The next few slides show the 104-R based on this example worksheet.</a:t>
            </a:r>
          </a:p>
        </p:txBody>
      </p:sp>
      <p:sp>
        <p:nvSpPr>
          <p:cNvPr id="77" name="TextBox 76">
            <a:extLst>
              <a:ext uri="{FF2B5EF4-FFF2-40B4-BE49-F238E27FC236}">
                <a16:creationId xmlns:a16="http://schemas.microsoft.com/office/drawing/2014/main" id="{E4D4AB1F-A553-4B78-9B06-3328FA2C6602}"/>
              </a:ext>
            </a:extLst>
          </p:cNvPr>
          <p:cNvSpPr txBox="1"/>
          <p:nvPr/>
        </p:nvSpPr>
        <p:spPr>
          <a:xfrm>
            <a:off x="3027528" y="4042065"/>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(GN)ASTRO 10+11</a:t>
            </a:r>
          </a:p>
        </p:txBody>
      </p:sp>
      <p:sp>
        <p:nvSpPr>
          <p:cNvPr id="78" name="TextBox 77">
            <a:extLst>
              <a:ext uri="{FF2B5EF4-FFF2-40B4-BE49-F238E27FC236}">
                <a16:creationId xmlns:a16="http://schemas.microsoft.com/office/drawing/2014/main" id="{F19E9471-3F6A-4DA1-A577-35E138EFCDDE}"/>
              </a:ext>
            </a:extLst>
          </p:cNvPr>
          <p:cNvSpPr txBox="1"/>
          <p:nvPr/>
        </p:nvSpPr>
        <p:spPr>
          <a:xfrm>
            <a:off x="5029200" y="4267200"/>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(GA) MUSIC 109</a:t>
            </a:r>
          </a:p>
        </p:txBody>
      </p:sp>
      <p:sp>
        <p:nvSpPr>
          <p:cNvPr id="79" name="TextBox 78">
            <a:extLst>
              <a:ext uri="{FF2B5EF4-FFF2-40B4-BE49-F238E27FC236}">
                <a16:creationId xmlns:a16="http://schemas.microsoft.com/office/drawing/2014/main" id="{659627B8-0F39-46DB-8852-F3E2C22332D6}"/>
              </a:ext>
            </a:extLst>
          </p:cNvPr>
          <p:cNvSpPr txBox="1"/>
          <p:nvPr/>
        </p:nvSpPr>
        <p:spPr>
          <a:xfrm>
            <a:off x="3124200" y="5964072"/>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80" name="TextBox 79">
            <a:extLst>
              <a:ext uri="{FF2B5EF4-FFF2-40B4-BE49-F238E27FC236}">
                <a16:creationId xmlns:a16="http://schemas.microsoft.com/office/drawing/2014/main" id="{C53012B6-0329-4E90-8387-DCF54B967D2B}"/>
              </a:ext>
            </a:extLst>
          </p:cNvPr>
          <p:cNvSpPr txBox="1"/>
          <p:nvPr/>
        </p:nvSpPr>
        <p:spPr>
          <a:xfrm>
            <a:off x="3124200" y="6131719"/>
            <a:ext cx="13716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(GS) OLEAD 100</a:t>
            </a:r>
          </a:p>
        </p:txBody>
      </p:sp>
      <p:sp>
        <p:nvSpPr>
          <p:cNvPr id="81" name="TextBox 80">
            <a:extLst>
              <a:ext uri="{FF2B5EF4-FFF2-40B4-BE49-F238E27FC236}">
                <a16:creationId xmlns:a16="http://schemas.microsoft.com/office/drawing/2014/main" id="{7DA9E0A6-0797-429C-879D-87F386A288E7}"/>
              </a:ext>
            </a:extLst>
          </p:cNvPr>
          <p:cNvSpPr txBox="1"/>
          <p:nvPr/>
        </p:nvSpPr>
        <p:spPr>
          <a:xfrm>
            <a:off x="5788925" y="5524075"/>
            <a:ext cx="1447800" cy="230832"/>
          </a:xfrm>
          <a:prstGeom prst="rect">
            <a:avLst/>
          </a:prstGeom>
          <a:noFill/>
        </p:spPr>
        <p:txBody>
          <a:bodyPr wrap="square" rtlCol="0">
            <a:spAutoFit/>
          </a:bodyPr>
          <a:lstStyle/>
          <a:p>
            <a:r>
              <a:rPr lang="en-US" sz="900" b="1" dirty="0">
                <a:solidFill>
                  <a:schemeClr val="tx2">
                    <a:lumMod val="50000"/>
                  </a:schemeClr>
                </a:solidFill>
                <a:latin typeface="Comic Sans MS" pitchFamily="66" charset="0"/>
              </a:rPr>
              <a:t>(GHW) KINES 96</a:t>
            </a:r>
          </a:p>
        </p:txBody>
      </p:sp>
      <p:sp>
        <p:nvSpPr>
          <p:cNvPr id="82" name="TextBox 81">
            <a:extLst>
              <a:ext uri="{FF2B5EF4-FFF2-40B4-BE49-F238E27FC236}">
                <a16:creationId xmlns:a16="http://schemas.microsoft.com/office/drawing/2014/main" id="{C00BEDF3-F6CD-4B7E-B747-880A4448596A}"/>
              </a:ext>
            </a:extLst>
          </p:cNvPr>
          <p:cNvSpPr txBox="1"/>
          <p:nvPr/>
        </p:nvSpPr>
        <p:spPr>
          <a:xfrm>
            <a:off x="3543300" y="5791200"/>
            <a:ext cx="1066800" cy="246221"/>
          </a:xfrm>
          <a:prstGeom prst="rect">
            <a:avLst/>
          </a:prstGeom>
          <a:noFill/>
        </p:spPr>
        <p:txBody>
          <a:bodyPr wrap="square" rtlCol="0">
            <a:spAutoFit/>
          </a:bodyPr>
          <a:lstStyle/>
          <a:p>
            <a:r>
              <a:rPr lang="en-US" sz="1000" b="1" dirty="0">
                <a:solidFill>
                  <a:schemeClr val="tx2">
                    <a:lumMod val="50000"/>
                  </a:schemeClr>
                </a:solidFill>
                <a:latin typeface="Comic Sans MS" pitchFamily="66" charset="0"/>
              </a:rPr>
              <a:t>(BA) RUS 100</a:t>
            </a:r>
          </a:p>
        </p:txBody>
      </p:sp>
      <p:sp>
        <p:nvSpPr>
          <p:cNvPr id="83" name="TextBox 82">
            <a:extLst>
              <a:ext uri="{FF2B5EF4-FFF2-40B4-BE49-F238E27FC236}">
                <a16:creationId xmlns:a16="http://schemas.microsoft.com/office/drawing/2014/main" id="{DDC2AEBC-5C26-4862-8B72-6B544B50B5A7}"/>
              </a:ext>
            </a:extLst>
          </p:cNvPr>
          <p:cNvSpPr txBox="1"/>
          <p:nvPr/>
        </p:nvSpPr>
        <p:spPr>
          <a:xfrm>
            <a:off x="3192410" y="4265426"/>
            <a:ext cx="1455790" cy="246221"/>
          </a:xfrm>
          <a:prstGeom prst="rect">
            <a:avLst/>
          </a:prstGeom>
          <a:solidFill>
            <a:schemeClr val="bg1"/>
          </a:solidFill>
        </p:spPr>
        <p:txBody>
          <a:bodyPr wrap="square" rtlCol="0">
            <a:spAutoFit/>
          </a:bodyPr>
          <a:lstStyle/>
          <a:p>
            <a:r>
              <a:rPr lang="en-US" sz="1000" b="1" dirty="0">
                <a:solidFill>
                  <a:schemeClr val="tx2">
                    <a:lumMod val="50000"/>
                  </a:schemeClr>
                </a:solidFill>
                <a:latin typeface="Comic Sans MS" pitchFamily="66" charset="0"/>
              </a:rPr>
              <a:t>(BA,OC) ANTH 011</a:t>
            </a:r>
          </a:p>
        </p:txBody>
      </p:sp>
    </p:spTree>
    <p:extLst>
      <p:ext uri="{BB962C8B-B14F-4D97-AF65-F5344CB8AC3E}">
        <p14:creationId xmlns:p14="http://schemas.microsoft.com/office/powerpoint/2010/main" val="64309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418" y="0"/>
            <a:ext cx="9146836" cy="6858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2ABFCA4A-3821-4B50-96CF-CD610F868DDD}"/>
              </a:ext>
            </a:extLst>
          </p:cNvPr>
          <p:cNvSpPr>
            <a:spLocks noGrp="1"/>
          </p:cNvSpPr>
          <p:nvPr>
            <p:ph type="sldNum" sz="quarter" idx="12"/>
          </p:nvPr>
        </p:nvSpPr>
        <p:spPr>
          <a:xfrm>
            <a:off x="7005577" y="6400800"/>
            <a:ext cx="2133600" cy="365125"/>
          </a:xfrm>
        </p:spPr>
        <p:txBody>
          <a:bodyPr/>
          <a:lstStyle/>
          <a:p>
            <a:fld id="{E3668362-7DAE-4523-99D6-1D7E7B6FCDED}"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lstStyle/>
          <a:p>
            <a:r>
              <a:rPr lang="en-US" dirty="0"/>
              <a:t>Block 8 – Student Initials</a:t>
            </a:r>
            <a:endParaRPr lang="en-US" sz="2400" dirty="0"/>
          </a:p>
        </p:txBody>
      </p:sp>
      <p:grpSp>
        <p:nvGrpSpPr>
          <p:cNvPr id="3" name="Group 39"/>
          <p:cNvGrpSpPr/>
          <p:nvPr/>
        </p:nvGrpSpPr>
        <p:grpSpPr>
          <a:xfrm>
            <a:off x="1750200" y="1143000"/>
            <a:ext cx="6174600" cy="2057400"/>
            <a:chOff x="1750200" y="1535741"/>
            <a:chExt cx="6174600" cy="1315582"/>
          </a:xfrm>
        </p:grpSpPr>
        <p:grpSp>
          <p:nvGrpSpPr>
            <p:cNvPr id="4" name="Group 15"/>
            <p:cNvGrpSpPr/>
            <p:nvPr/>
          </p:nvGrpSpPr>
          <p:grpSpPr>
            <a:xfrm>
              <a:off x="1750200" y="1535741"/>
              <a:ext cx="5643601" cy="1315582"/>
              <a:chOff x="527051" y="1028701"/>
              <a:chExt cx="2565400" cy="1315582"/>
            </a:xfrm>
          </p:grpSpPr>
          <p:sp>
            <p:nvSpPr>
              <p:cNvPr id="12" name="TextBox 11"/>
              <p:cNvSpPr txBox="1"/>
              <p:nvPr/>
            </p:nvSpPr>
            <p:spPr>
              <a:xfrm>
                <a:off x="527051" y="1028701"/>
                <a:ext cx="2565400" cy="413289"/>
              </a:xfrm>
              <a:prstGeom prst="rect">
                <a:avLst/>
              </a:prstGeom>
              <a:solidFill>
                <a:srgbClr val="92D050"/>
              </a:solidFill>
              <a:ln>
                <a:solidFill>
                  <a:schemeClr val="tx1"/>
                </a:solidFill>
              </a:ln>
            </p:spPr>
            <p:txBody>
              <a:bodyPr wrap="square" rtlCol="0">
                <a:spAutoFit/>
              </a:bodyPr>
              <a:lstStyle/>
              <a:p>
                <a:r>
                  <a:rPr lang="en-US" sz="1200" b="1" u="sng" dirty="0">
                    <a:solidFill>
                      <a:prstClr val="black"/>
                    </a:solidFill>
                  </a:rPr>
                  <a:t>Student Initials &amp; Date:</a:t>
                </a:r>
                <a:r>
                  <a:rPr lang="en-US" sz="1200" dirty="0">
                    <a:solidFill>
                      <a:prstClr val="black"/>
                    </a:solidFill>
                  </a:rPr>
                  <a:t> – When creating your 104-R the first time, leave this section blank. Only complete one semester at a time when reviewing your 104-R with your Army ROTC instructor each semester. </a:t>
                </a:r>
              </a:p>
            </p:txBody>
          </p:sp>
          <p:cxnSp>
            <p:nvCxnSpPr>
              <p:cNvPr id="14" name="Straight Arrow Connector 13"/>
              <p:cNvCxnSpPr>
                <a:stCxn id="12" idx="2"/>
              </p:cNvCxnSpPr>
              <p:nvPr/>
            </p:nvCxnSpPr>
            <p:spPr>
              <a:xfrm flipH="1">
                <a:off x="1082352" y="1441990"/>
                <a:ext cx="727400" cy="902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12" idx="2"/>
            </p:cNvCxnSpPr>
            <p:nvPr/>
          </p:nvCxnSpPr>
          <p:spPr>
            <a:xfrm>
              <a:off x="4572001" y="1949030"/>
              <a:ext cx="914399" cy="902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p:cNvCxnSpPr>
            <p:nvPr/>
          </p:nvCxnSpPr>
          <p:spPr>
            <a:xfrm>
              <a:off x="4572001" y="1949030"/>
              <a:ext cx="3352799" cy="902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57200" y="3962400"/>
            <a:ext cx="8229600" cy="2862322"/>
          </a:xfrm>
          <a:prstGeom prst="rect">
            <a:avLst/>
          </a:prstGeom>
          <a:noFill/>
        </p:spPr>
        <p:txBody>
          <a:bodyPr wrap="square" rtlCol="0" anchor="t">
            <a:spAutoFit/>
          </a:bodyPr>
          <a:lstStyle/>
          <a:p>
            <a:pPr lvl="0"/>
            <a:r>
              <a:rPr lang="en-US" b="1" dirty="0"/>
              <a:t>Block 8:</a:t>
            </a:r>
            <a:endParaRPr lang="en-US" sz="1400" dirty="0"/>
          </a:p>
          <a:p>
            <a:pPr lvl="0"/>
            <a:r>
              <a:rPr lang="en-US" b="1" dirty="0"/>
              <a:t>First 104-R: Leave blank for now. </a:t>
            </a:r>
            <a:r>
              <a:rPr lang="en-US" dirty="0"/>
              <a:t>When the Cadet reviews their 104-R with their ARMY instructor, they initial for the current semester only.</a:t>
            </a:r>
          </a:p>
          <a:p>
            <a:pPr lvl="0"/>
            <a:endParaRPr lang="en-US" dirty="0"/>
          </a:p>
          <a:p>
            <a:pPr lvl="0"/>
            <a:r>
              <a:rPr lang="en-US" b="1" dirty="0"/>
              <a:t>Updated 104-Rs: Re-initial the terms reviewed with the original dates that previous 104-Rs were reviewed.  Do NOT enter the same date for all terms.</a:t>
            </a:r>
          </a:p>
          <a:p>
            <a:pPr lvl="0"/>
            <a:endParaRPr lang="en-US" b="1" dirty="0"/>
          </a:p>
          <a:p>
            <a:pPr lvl="0"/>
            <a:r>
              <a:rPr lang="en-US" dirty="0"/>
              <a:t>For example, if a Cadet reviewed their first semester 104-R on 15 SEP 18 and their second semester 104-R on 25 JAN 19, then all updated 104-Rs will have initials and 15 SEP 18 in the TERM 1 block and initials and 25 JAN 19 in the TERM 2 block.</a:t>
            </a:r>
          </a:p>
        </p:txBody>
      </p:sp>
      <p:pic>
        <p:nvPicPr>
          <p:cNvPr id="1026" name="Picture 2"/>
          <p:cNvPicPr>
            <a:picLocks noChangeAspect="1" noChangeArrowheads="1"/>
          </p:cNvPicPr>
          <p:nvPr/>
        </p:nvPicPr>
        <p:blipFill>
          <a:blip r:embed="rId3" cstate="print"/>
          <a:srcRect/>
          <a:stretch>
            <a:fillRect/>
          </a:stretch>
        </p:blipFill>
        <p:spPr bwMode="auto">
          <a:xfrm>
            <a:off x="38100" y="3176588"/>
            <a:ext cx="9067800" cy="504825"/>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FD7BB90B-15FA-42BE-ACFB-3FB27981F700}"/>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38</a:t>
            </a:fld>
            <a:endParaRPr lang="en-US" dirty="0"/>
          </a:p>
        </p:txBody>
      </p:sp>
    </p:spTree>
    <p:extLst>
      <p:ext uri="{BB962C8B-B14F-4D97-AF65-F5344CB8AC3E}">
        <p14:creationId xmlns:p14="http://schemas.microsoft.com/office/powerpoint/2010/main" val="1378158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4885" y="2667000"/>
            <a:ext cx="8794230" cy="1524000"/>
          </a:xfrm>
          <a:prstGeom prst="rect">
            <a:avLst/>
          </a:prstGeom>
          <a:noFill/>
          <a:ln w="9525">
            <a:noFill/>
            <a:miter lim="800000"/>
            <a:headEnd/>
            <a:tailEnd/>
          </a:ln>
        </p:spPr>
      </p:pic>
      <p:sp>
        <p:nvSpPr>
          <p:cNvPr id="2" name="Title 1"/>
          <p:cNvSpPr>
            <a:spLocks noGrp="1"/>
          </p:cNvSpPr>
          <p:nvPr>
            <p:ph type="title"/>
          </p:nvPr>
        </p:nvSpPr>
        <p:spPr>
          <a:xfrm>
            <a:off x="1" y="0"/>
            <a:ext cx="9143999" cy="1143000"/>
          </a:xfrm>
        </p:spPr>
        <p:txBody>
          <a:bodyPr/>
          <a:lstStyle/>
          <a:p>
            <a:r>
              <a:rPr lang="en-US" dirty="0"/>
              <a:t>Blocks 9 - 13 – Review Certification</a:t>
            </a:r>
            <a:endParaRPr lang="en-US" sz="2400" dirty="0"/>
          </a:p>
        </p:txBody>
      </p:sp>
      <p:sp>
        <p:nvSpPr>
          <p:cNvPr id="23" name="TextBox 22"/>
          <p:cNvSpPr txBox="1"/>
          <p:nvPr/>
        </p:nvSpPr>
        <p:spPr>
          <a:xfrm>
            <a:off x="152400" y="4343400"/>
            <a:ext cx="8763000" cy="1754326"/>
          </a:xfrm>
          <a:prstGeom prst="rect">
            <a:avLst/>
          </a:prstGeom>
          <a:solidFill>
            <a:srgbClr val="92D050"/>
          </a:solidFill>
          <a:ln>
            <a:solidFill>
              <a:schemeClr val="tx1"/>
            </a:solidFill>
          </a:ln>
        </p:spPr>
        <p:txBody>
          <a:bodyPr wrap="square" rtlCol="0">
            <a:spAutoFit/>
          </a:bodyPr>
          <a:lstStyle/>
          <a:p>
            <a:r>
              <a:rPr lang="en-US" b="1" u="sng" dirty="0"/>
              <a:t>10 &amp; 11. Signature of Student / Date</a:t>
            </a:r>
            <a:r>
              <a:rPr lang="en-US" dirty="0"/>
              <a:t>. When you advisor approves your 104-R, you sign block 10 and enter the date in block 11. </a:t>
            </a:r>
          </a:p>
          <a:p>
            <a:endParaRPr lang="en-US" dirty="0"/>
          </a:p>
          <a:p>
            <a:r>
              <a:rPr lang="en-US" b="1" u="sng" dirty="0"/>
              <a:t>12 &amp; 13. Signature of Registrar and examiner of credentials (or other institution certifying official) / Date</a:t>
            </a:r>
            <a:r>
              <a:rPr lang="en-US" dirty="0"/>
              <a:t>. When your advisor approves your 104-R, the advisor signs block 12 and enters the date in block 13. Your advisor is considered an institution certifying official. </a:t>
            </a:r>
          </a:p>
        </p:txBody>
      </p:sp>
      <p:grpSp>
        <p:nvGrpSpPr>
          <p:cNvPr id="3" name="Group 39"/>
          <p:cNvGrpSpPr/>
          <p:nvPr/>
        </p:nvGrpSpPr>
        <p:grpSpPr>
          <a:xfrm>
            <a:off x="1524000" y="1752600"/>
            <a:ext cx="5791199" cy="1143000"/>
            <a:chOff x="1674000" y="1535741"/>
            <a:chExt cx="5791199" cy="1751796"/>
          </a:xfrm>
        </p:grpSpPr>
        <p:grpSp>
          <p:nvGrpSpPr>
            <p:cNvPr id="4" name="Group 15"/>
            <p:cNvGrpSpPr/>
            <p:nvPr/>
          </p:nvGrpSpPr>
          <p:grpSpPr>
            <a:xfrm>
              <a:off x="1674000" y="1535741"/>
              <a:ext cx="5791199" cy="1751796"/>
              <a:chOff x="492413" y="1028701"/>
              <a:chExt cx="2632493" cy="1751796"/>
            </a:xfrm>
          </p:grpSpPr>
          <p:sp>
            <p:nvSpPr>
              <p:cNvPr id="12" name="TextBox 11"/>
              <p:cNvSpPr txBox="1"/>
              <p:nvPr/>
            </p:nvSpPr>
            <p:spPr>
              <a:xfrm>
                <a:off x="492413" y="1028701"/>
                <a:ext cx="2632493" cy="990586"/>
              </a:xfrm>
              <a:prstGeom prst="rect">
                <a:avLst/>
              </a:prstGeom>
              <a:solidFill>
                <a:srgbClr val="92D050"/>
              </a:solidFill>
              <a:ln>
                <a:solidFill>
                  <a:schemeClr val="tx1"/>
                </a:solidFill>
              </a:ln>
            </p:spPr>
            <p:txBody>
              <a:bodyPr wrap="square" rtlCol="0">
                <a:spAutoFit/>
              </a:bodyPr>
              <a:lstStyle/>
              <a:p>
                <a:r>
                  <a:rPr lang="en-US" b="1" u="sng" dirty="0">
                    <a:solidFill>
                      <a:prstClr val="black"/>
                    </a:solidFill>
                  </a:rPr>
                  <a:t>9. Review</a:t>
                </a:r>
                <a:r>
                  <a:rPr lang="en-US" dirty="0">
                    <a:solidFill>
                      <a:prstClr val="black"/>
                    </a:solidFill>
                  </a:rPr>
                  <a:t> – Mark the “Yes” block; add the degree type and name; add the expected graduation date (month and year)</a:t>
                </a:r>
              </a:p>
            </p:txBody>
          </p:sp>
          <p:cxnSp>
            <p:nvCxnSpPr>
              <p:cNvPr id="14" name="Straight Arrow Connector 13"/>
              <p:cNvCxnSpPr>
                <a:stCxn id="12" idx="2"/>
              </p:cNvCxnSpPr>
              <p:nvPr/>
            </p:nvCxnSpPr>
            <p:spPr>
              <a:xfrm flipH="1">
                <a:off x="942709" y="2019287"/>
                <a:ext cx="865951" cy="761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12" idx="2"/>
            </p:cNvCxnSpPr>
            <p:nvPr/>
          </p:nvCxnSpPr>
          <p:spPr>
            <a:xfrm>
              <a:off x="4569600" y="2526327"/>
              <a:ext cx="4864" cy="410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p:cNvCxnSpPr>
            <p:nvPr/>
          </p:nvCxnSpPr>
          <p:spPr>
            <a:xfrm>
              <a:off x="4569600" y="2526327"/>
              <a:ext cx="1600200" cy="761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2B4CED3D-9F39-43B6-A045-864C39925F62}"/>
              </a:ext>
            </a:extLst>
          </p:cNvPr>
          <p:cNvSpPr>
            <a:spLocks noGrp="1"/>
          </p:cNvSpPr>
          <p:nvPr>
            <p:ph type="sldNum" sz="quarter" idx="12"/>
          </p:nvPr>
        </p:nvSpPr>
        <p:spPr>
          <a:xfrm>
            <a:off x="7000754" y="6485159"/>
            <a:ext cx="2133600" cy="365125"/>
          </a:xfrm>
        </p:spPr>
        <p:txBody>
          <a:bodyPr/>
          <a:lstStyle/>
          <a:p>
            <a:fld id="{E3668362-7DAE-4523-99D6-1D7E7B6FCDED}" type="slidenum">
              <a:rPr lang="en-US" smtClean="0"/>
              <a:pPr/>
              <a:t>39</a:t>
            </a:fld>
            <a:endParaRPr lang="en-US" dirty="0"/>
          </a:p>
        </p:txBody>
      </p:sp>
    </p:spTree>
    <p:extLst>
      <p:ext uri="{BB962C8B-B14F-4D97-AF65-F5344CB8AC3E}">
        <p14:creationId xmlns:p14="http://schemas.microsoft.com/office/powerpoint/2010/main" val="137815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Requirements</a:t>
            </a:r>
          </a:p>
        </p:txBody>
      </p:sp>
      <p:sp>
        <p:nvSpPr>
          <p:cNvPr id="3" name="Slide Number Placeholder 2">
            <a:extLst>
              <a:ext uri="{FF2B5EF4-FFF2-40B4-BE49-F238E27FC236}">
                <a16:creationId xmlns:a16="http://schemas.microsoft.com/office/drawing/2014/main" id="{00E64C33-3DB5-45E3-851D-B611BE91F828}"/>
              </a:ext>
            </a:extLst>
          </p:cNvPr>
          <p:cNvSpPr>
            <a:spLocks noGrp="1"/>
          </p:cNvSpPr>
          <p:nvPr>
            <p:ph type="sldNum" sz="quarter" idx="12"/>
          </p:nvPr>
        </p:nvSpPr>
        <p:spPr/>
        <p:txBody>
          <a:bodyPr/>
          <a:lstStyle/>
          <a:p>
            <a:fld id="{E3668362-7DAE-4523-99D6-1D7E7B6FCDED}"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9538" y="133350"/>
            <a:ext cx="8924925" cy="65913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A804EBC1-2323-49EF-8FE4-22B030047637}"/>
              </a:ext>
            </a:extLst>
          </p:cNvPr>
          <p:cNvSpPr>
            <a:spLocks noGrp="1"/>
          </p:cNvSpPr>
          <p:nvPr>
            <p:ph type="sldNum" sz="quarter" idx="12"/>
          </p:nvPr>
        </p:nvSpPr>
        <p:spPr>
          <a:xfrm>
            <a:off x="7010400" y="6611075"/>
            <a:ext cx="2133600" cy="365125"/>
          </a:xfrm>
        </p:spPr>
        <p:txBody>
          <a:bodyPr/>
          <a:lstStyle/>
          <a:p>
            <a:fld id="{E3668362-7DAE-4523-99D6-1D7E7B6FCDED}"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581471"/>
            <a:ext cx="8686800" cy="923330"/>
          </a:xfrm>
          <a:prstGeom prst="rect">
            <a:avLst/>
          </a:prstGeom>
          <a:solidFill>
            <a:srgbClr val="92D050"/>
          </a:solidFill>
          <a:ln>
            <a:solidFill>
              <a:schemeClr val="tx1"/>
            </a:solidFill>
          </a:ln>
        </p:spPr>
        <p:txBody>
          <a:bodyPr wrap="square">
            <a:spAutoFit/>
          </a:bodyPr>
          <a:lstStyle/>
          <a:p>
            <a:r>
              <a:rPr lang="en-US" b="1" u="sng" dirty="0"/>
              <a:t>PAGE 3</a:t>
            </a:r>
            <a:r>
              <a:rPr lang="en-US" dirty="0"/>
              <a:t>: Enter your name as Last, First Middle Initial. Name of University or College: The Pennsylvania State University. For “Type of Degree” enter “Bachelor of Arts” (or B.A.) or Bachelor of Science (or B.S.). Sign and date (Cadet Signature). </a:t>
            </a:r>
          </a:p>
        </p:txBody>
      </p:sp>
      <p:sp>
        <p:nvSpPr>
          <p:cNvPr id="2" name="Slide Number Placeholder 1">
            <a:extLst>
              <a:ext uri="{FF2B5EF4-FFF2-40B4-BE49-F238E27FC236}">
                <a16:creationId xmlns:a16="http://schemas.microsoft.com/office/drawing/2014/main" id="{20FBD7B3-DE6C-4F09-BCDB-2C9CE2CB7807}"/>
              </a:ext>
            </a:extLst>
          </p:cNvPr>
          <p:cNvSpPr>
            <a:spLocks noGrp="1"/>
          </p:cNvSpPr>
          <p:nvPr>
            <p:ph type="sldNum" sz="quarter" idx="12"/>
          </p:nvPr>
        </p:nvSpPr>
        <p:spPr>
          <a:xfrm>
            <a:off x="7086600" y="6492875"/>
            <a:ext cx="2133600" cy="365125"/>
          </a:xfrm>
        </p:spPr>
        <p:txBody>
          <a:bodyPr/>
          <a:lstStyle/>
          <a:p>
            <a:fld id="{E3668362-7DAE-4523-99D6-1D7E7B6FCDED}" type="slidenum">
              <a:rPr lang="en-US" smtClean="0"/>
              <a:pPr/>
              <a:t>41</a:t>
            </a:fld>
            <a:endParaRPr lang="en-US" dirty="0"/>
          </a:p>
        </p:txBody>
      </p:sp>
      <p:pic>
        <p:nvPicPr>
          <p:cNvPr id="5" name="Picture 4">
            <a:extLst>
              <a:ext uri="{FF2B5EF4-FFF2-40B4-BE49-F238E27FC236}">
                <a16:creationId xmlns:a16="http://schemas.microsoft.com/office/drawing/2014/main" id="{7AB77E71-7A90-43AE-B08C-986C6F45A008}"/>
              </a:ext>
            </a:extLst>
          </p:cNvPr>
          <p:cNvPicPr>
            <a:picLocks noChangeAspect="1"/>
          </p:cNvPicPr>
          <p:nvPr/>
        </p:nvPicPr>
        <p:blipFill>
          <a:blip r:embed="rId3"/>
          <a:stretch>
            <a:fillRect/>
          </a:stretch>
        </p:blipFill>
        <p:spPr>
          <a:xfrm>
            <a:off x="822696" y="0"/>
            <a:ext cx="7498608" cy="558698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62600"/>
            <a:ext cx="8763000" cy="1143000"/>
          </a:xfrm>
        </p:spPr>
        <p:txBody>
          <a:bodyPr>
            <a:noAutofit/>
          </a:bodyPr>
          <a:lstStyle/>
          <a:p>
            <a:r>
              <a:rPr lang="en-US" sz="2200" dirty="0"/>
              <a:t>Example page 1 for an engineering major.</a:t>
            </a:r>
            <a:br>
              <a:rPr lang="en-US" sz="2200" dirty="0"/>
            </a:br>
            <a:r>
              <a:rPr lang="en-US" sz="2200" dirty="0"/>
              <a:t>Notice the numbers in block 5. Because of number of credits for the degree and that 17 ROTC credits do not count, the student is allowed 9 semesters.</a:t>
            </a:r>
          </a:p>
        </p:txBody>
      </p:sp>
      <p:pic>
        <p:nvPicPr>
          <p:cNvPr id="1026" name="Picture 2"/>
          <p:cNvPicPr>
            <a:picLocks noChangeAspect="1" noChangeArrowheads="1"/>
          </p:cNvPicPr>
          <p:nvPr/>
        </p:nvPicPr>
        <p:blipFill>
          <a:blip r:embed="rId3" cstate="print"/>
          <a:srcRect/>
          <a:stretch>
            <a:fillRect/>
          </a:stretch>
        </p:blipFill>
        <p:spPr bwMode="auto">
          <a:xfrm>
            <a:off x="838200" y="0"/>
            <a:ext cx="7467600" cy="5606612"/>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6267068-5020-41AC-9694-2122CC40D738}"/>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43602" y="21772"/>
            <a:ext cx="7638398" cy="5605272"/>
          </a:xfrm>
          <a:prstGeom prst="rect">
            <a:avLst/>
          </a:prstGeom>
          <a:noFill/>
          <a:ln w="9525">
            <a:noFill/>
            <a:miter lim="800000"/>
            <a:headEnd/>
            <a:tailEnd/>
          </a:ln>
        </p:spPr>
      </p:pic>
      <p:sp>
        <p:nvSpPr>
          <p:cNvPr id="3" name="Title 1"/>
          <p:cNvSpPr txBox="1">
            <a:spLocks/>
          </p:cNvSpPr>
          <p:nvPr/>
        </p:nvSpPr>
        <p:spPr>
          <a:xfrm>
            <a:off x="0" y="5562600"/>
            <a:ext cx="9144000" cy="1295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ea typeface="+mj-ea"/>
                <a:cs typeface="+mj-cs"/>
              </a:rPr>
              <a:t>Example page 2 for an engineering major.</a:t>
            </a:r>
            <a:br>
              <a:rPr kumimoji="0" lang="en-US" sz="2000" b="0" i="0" u="none" strike="noStrike" kern="1200" cap="none" spc="0" normalizeH="0" baseline="0" noProof="0" dirty="0">
                <a:ln>
                  <a:noFill/>
                </a:ln>
                <a:solidFill>
                  <a:schemeClr val="tx1"/>
                </a:solidFill>
                <a:effectLst/>
                <a:uLnTx/>
                <a:uFillTx/>
                <a:ea typeface="+mj-ea"/>
                <a:cs typeface="+mj-cs"/>
              </a:rPr>
            </a:br>
            <a:r>
              <a:rPr kumimoji="0" lang="en-US" sz="2000" b="0" i="0" u="none" strike="noStrike" kern="1200" cap="none" spc="0" normalizeH="0" baseline="0" noProof="0" dirty="0">
                <a:ln>
                  <a:noFill/>
                </a:ln>
                <a:solidFill>
                  <a:schemeClr val="tx1"/>
                </a:solidFill>
                <a:effectLst/>
                <a:uLnTx/>
                <a:uFillTx/>
                <a:ea typeface="+mj-ea"/>
                <a:cs typeface="+mj-cs"/>
              </a:rPr>
              <a:t>Note that</a:t>
            </a:r>
            <a:r>
              <a:rPr kumimoji="0" lang="en-US" sz="2000" b="0" i="0" u="none" strike="noStrike" kern="1200" cap="none" spc="0" normalizeH="0" noProof="0" dirty="0">
                <a:ln>
                  <a:noFill/>
                </a:ln>
                <a:solidFill>
                  <a:schemeClr val="tx1"/>
                </a:solidFill>
                <a:effectLst/>
                <a:uLnTx/>
                <a:uFillTx/>
                <a:ea typeface="+mj-ea"/>
                <a:cs typeface="+mj-cs"/>
              </a:rPr>
              <a:t> because block 5 authorized 9 semesters, this form covers 4-1/2 years</a:t>
            </a:r>
            <a:r>
              <a:rPr kumimoji="0" lang="en-US" sz="2000" b="0" i="0" u="none" strike="noStrike" kern="1200" cap="none" spc="0" normalizeH="0" baseline="0" noProof="0" dirty="0">
                <a:ln>
                  <a:noFill/>
                </a:ln>
                <a:solidFill>
                  <a:schemeClr val="tx1"/>
                </a:solidFill>
                <a:effectLst/>
                <a:uLnTx/>
                <a:uFillTx/>
                <a:ea typeface="+mj-ea"/>
                <a:cs typeface="+mj-cs"/>
              </a:rPr>
              <a:t>. </a:t>
            </a:r>
            <a:r>
              <a:rPr lang="en-US" sz="2000" dirty="0">
                <a:ea typeface="+mj-ea"/>
                <a:cs typeface="+mj-cs"/>
              </a:rPr>
              <a:t>Move f</a:t>
            </a:r>
            <a:r>
              <a:rPr kumimoji="0" lang="en-US" sz="2000" b="0" i="0" u="none" strike="noStrike" kern="1200" cap="none" spc="0" normalizeH="0" baseline="0" noProof="0" dirty="0">
                <a:ln>
                  <a:noFill/>
                </a:ln>
                <a:solidFill>
                  <a:schemeClr val="tx1"/>
                </a:solidFill>
                <a:effectLst/>
                <a:uLnTx/>
                <a:uFillTx/>
                <a:ea typeface="+mj-ea"/>
                <a:cs typeface="+mj-cs"/>
              </a:rPr>
              <a:t>our Gen </a:t>
            </a:r>
            <a:r>
              <a:rPr kumimoji="0" lang="en-US" sz="2000" b="0" i="0" u="none" strike="noStrike" kern="1200" cap="none" spc="0" normalizeH="0" baseline="0" noProof="0" dirty="0" err="1">
                <a:ln>
                  <a:noFill/>
                </a:ln>
                <a:solidFill>
                  <a:schemeClr val="tx1"/>
                </a:solidFill>
                <a:effectLst/>
                <a:uLnTx/>
                <a:uFillTx/>
                <a:ea typeface="+mj-ea"/>
                <a:cs typeface="+mj-cs"/>
              </a:rPr>
              <a:t>Eds</a:t>
            </a:r>
            <a:r>
              <a:rPr kumimoji="0" lang="en-US" sz="2000" b="0" i="0" u="none" strike="noStrike" kern="1200" cap="none" spc="0" normalizeH="0" baseline="0" noProof="0" dirty="0">
                <a:ln>
                  <a:noFill/>
                </a:ln>
                <a:solidFill>
                  <a:schemeClr val="tx1"/>
                </a:solidFill>
                <a:effectLst/>
                <a:uLnTx/>
                <a:uFillTx/>
                <a:ea typeface="+mj-ea"/>
                <a:cs typeface="+mj-cs"/>
              </a:rPr>
              <a:t> to the 9th semester and add ARMY 496 (Independent</a:t>
            </a:r>
            <a:r>
              <a:rPr lang="en-US" sz="2000" dirty="0">
                <a:ea typeface="+mj-ea"/>
                <a:cs typeface="+mj-cs"/>
              </a:rPr>
              <a:t> Studies in Military Science). Note that </a:t>
            </a:r>
            <a:r>
              <a:rPr lang="en-US" sz="2000" dirty="0" err="1">
                <a:ea typeface="+mj-ea"/>
                <a:cs typeface="+mj-cs"/>
              </a:rPr>
              <a:t>onl</a:t>
            </a:r>
            <a:r>
              <a:rPr kumimoji="0" lang="en-US" sz="2000" b="0" i="0" u="none" strike="noStrike" kern="1200" cap="none" spc="0" normalizeH="0" baseline="0" noProof="0" dirty="0">
                <a:ln>
                  <a:noFill/>
                </a:ln>
                <a:solidFill>
                  <a:schemeClr val="tx1"/>
                </a:solidFill>
                <a:effectLst/>
                <a:uLnTx/>
                <a:uFillTx/>
                <a:ea typeface="+mj-ea"/>
                <a:cs typeface="+mj-cs"/>
              </a:rPr>
              <a:t>y ARMY 401 and 402 count toward this degree.</a:t>
            </a:r>
          </a:p>
        </p:txBody>
      </p:sp>
      <p:sp>
        <p:nvSpPr>
          <p:cNvPr id="2" name="Slide Number Placeholder 1">
            <a:extLst>
              <a:ext uri="{FF2B5EF4-FFF2-40B4-BE49-F238E27FC236}">
                <a16:creationId xmlns:a16="http://schemas.microsoft.com/office/drawing/2014/main" id="{417B81FF-7390-4527-BF7E-A0623C319411}"/>
              </a:ext>
            </a:extLst>
          </p:cNvPr>
          <p:cNvSpPr>
            <a:spLocks noGrp="1"/>
          </p:cNvSpPr>
          <p:nvPr>
            <p:ph type="sldNum" sz="quarter" idx="12"/>
          </p:nvPr>
        </p:nvSpPr>
        <p:spPr>
          <a:xfrm>
            <a:off x="6995932" y="6496733"/>
            <a:ext cx="2133600" cy="365125"/>
          </a:xfrm>
        </p:spPr>
        <p:txBody>
          <a:bodyPr/>
          <a:lstStyle/>
          <a:p>
            <a:fld id="{E3668362-7DAE-4523-99D6-1D7E7B6FCDED}"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lstStyle/>
          <a:p>
            <a:r>
              <a:rPr lang="en-US" dirty="0" err="1"/>
              <a:t>USACC</a:t>
            </a:r>
            <a:r>
              <a:rPr lang="en-US" dirty="0"/>
              <a:t> 104-R Checklist (1 of 2)</a:t>
            </a:r>
            <a:endParaRPr lang="en-US" sz="2400" dirty="0"/>
          </a:p>
        </p:txBody>
      </p:sp>
      <p:sp>
        <p:nvSpPr>
          <p:cNvPr id="11" name="TextBox 10"/>
          <p:cNvSpPr txBox="1"/>
          <p:nvPr/>
        </p:nvSpPr>
        <p:spPr>
          <a:xfrm>
            <a:off x="381001" y="914400"/>
            <a:ext cx="8763000" cy="6255559"/>
          </a:xfrm>
          <a:prstGeom prst="rect">
            <a:avLst/>
          </a:prstGeom>
          <a:noFill/>
        </p:spPr>
        <p:txBody>
          <a:bodyPr wrap="square" rtlCol="0">
            <a:spAutoFit/>
          </a:bodyPr>
          <a:lstStyle/>
          <a:p>
            <a:pPr lvl="0"/>
            <a:r>
              <a:rPr lang="en-US" b="1" dirty="0"/>
              <a:t>Sep 2013 version of 104R (or later) in Adobe </a:t>
            </a:r>
            <a:r>
              <a:rPr lang="en-US" b="1" dirty="0" err="1"/>
              <a:t>pdf</a:t>
            </a:r>
            <a:r>
              <a:rPr lang="en-US" b="1" dirty="0"/>
              <a:t> format only</a:t>
            </a:r>
            <a:endParaRPr lang="en-US" sz="1400" dirty="0"/>
          </a:p>
          <a:p>
            <a:pPr lvl="1">
              <a:spcAft>
                <a:spcPts val="300"/>
              </a:spcAft>
            </a:pPr>
            <a:r>
              <a:rPr lang="en-US" dirty="0"/>
              <a:t>All earlier versions need to be redone. Excel versions are not authorized.</a:t>
            </a:r>
          </a:p>
          <a:p>
            <a:pPr lvl="0"/>
            <a:r>
              <a:rPr lang="en-US" b="1" dirty="0"/>
              <a:t>Block 2 (Academic Major)</a:t>
            </a:r>
            <a:endParaRPr lang="en-US" sz="1400" dirty="0"/>
          </a:p>
          <a:p>
            <a:pPr lvl="1">
              <a:spcAft>
                <a:spcPts val="300"/>
              </a:spcAft>
            </a:pPr>
            <a:r>
              <a:rPr lang="en-US" dirty="0"/>
              <a:t>Just name of degree with option, if applicable, in parenthesis</a:t>
            </a:r>
          </a:p>
          <a:p>
            <a:pPr lvl="0">
              <a:spcAft>
                <a:spcPts val="300"/>
              </a:spcAft>
            </a:pPr>
            <a:r>
              <a:rPr lang="en-US" b="1" dirty="0"/>
              <a:t>Block 3 (As of Date) – needs to be current (Date of Form Completion/Update)</a:t>
            </a:r>
          </a:p>
          <a:p>
            <a:pPr lvl="0">
              <a:spcAft>
                <a:spcPts val="300"/>
              </a:spcAft>
            </a:pPr>
            <a:r>
              <a:rPr lang="en-US" b="1" dirty="0"/>
              <a:t>Block 4 – HOST School is “Pennsylvania State University” and HOST </a:t>
            </a:r>
            <a:r>
              <a:rPr lang="en-US" b="1" dirty="0" err="1"/>
              <a:t>FICE</a:t>
            </a:r>
            <a:r>
              <a:rPr lang="en-US" b="1" dirty="0"/>
              <a:t> is 003329</a:t>
            </a:r>
          </a:p>
          <a:p>
            <a:pPr lvl="0"/>
            <a:r>
              <a:rPr lang="en-US" b="1" dirty="0"/>
              <a:t>Block 5 – Credit Hours – the most important part of 104-R</a:t>
            </a:r>
            <a:endParaRPr lang="en-US" sz="1400" dirty="0"/>
          </a:p>
          <a:p>
            <a:pPr lvl="1">
              <a:spcAft>
                <a:spcPts val="300"/>
              </a:spcAft>
            </a:pPr>
            <a:r>
              <a:rPr lang="en-US" dirty="0"/>
              <a:t>5a – Minimum number of credits per the University Bulletin. The total number of credits under Counts (</a:t>
            </a:r>
            <a:r>
              <a:rPr lang="en-US" dirty="0" err="1"/>
              <a:t>Cts</a:t>
            </a:r>
            <a:r>
              <a:rPr lang="en-US" dirty="0"/>
              <a:t>.) in every semester in block 7 (plus transfer credits in block 5c) should equal 5a.</a:t>
            </a:r>
            <a:endParaRPr lang="en-US" sz="2400" dirty="0"/>
          </a:p>
          <a:p>
            <a:pPr lvl="1">
              <a:spcAft>
                <a:spcPts val="300"/>
              </a:spcAft>
            </a:pPr>
            <a:r>
              <a:rPr lang="en-US" dirty="0"/>
              <a:t>5a(2) - The total number of credit hours (Hrs.) in every semester in block 7 (plus transfer credits in block 5c) should be equal or up to two credits more than 5a(2). Three or more indicate unnecessary class(es).</a:t>
            </a:r>
            <a:endParaRPr lang="en-US" sz="2400" dirty="0"/>
          </a:p>
          <a:p>
            <a:pPr lvl="1">
              <a:spcAft>
                <a:spcPts val="300"/>
              </a:spcAft>
            </a:pPr>
            <a:r>
              <a:rPr lang="en-US" dirty="0"/>
              <a:t>5b – should equal the number of credit hours for classes with grades. Include all ARMY classes, but do not include other classes that do not count for your degree.</a:t>
            </a:r>
            <a:endParaRPr lang="en-US" sz="2400" dirty="0"/>
          </a:p>
          <a:p>
            <a:pPr lvl="1">
              <a:spcAft>
                <a:spcPts val="300"/>
              </a:spcAft>
            </a:pPr>
            <a:r>
              <a:rPr lang="en-US" dirty="0"/>
              <a:t>5c – Total number of transfer and AP credits that count toward degree requirements other than electives. </a:t>
            </a:r>
            <a:endParaRPr lang="en-US" sz="2400" dirty="0"/>
          </a:p>
          <a:p>
            <a:pPr lvl="1">
              <a:spcAft>
                <a:spcPts val="300"/>
              </a:spcAft>
            </a:pPr>
            <a:r>
              <a:rPr lang="en-US" dirty="0"/>
              <a:t>5d – should equal exactly the number of credit hours under Hrs. on remaining, uncompleted semester blocks.</a:t>
            </a:r>
          </a:p>
          <a:p>
            <a:pPr lvl="1"/>
            <a:r>
              <a:rPr lang="en-US" dirty="0"/>
              <a:t>5e – should equal the number of remaining, uncompleted semesters.</a:t>
            </a:r>
          </a:p>
          <a:p>
            <a:pPr lvl="1"/>
            <a:endParaRPr lang="en-US" dirty="0"/>
          </a:p>
        </p:txBody>
      </p:sp>
      <p:sp>
        <p:nvSpPr>
          <p:cNvPr id="3" name="Slide Number Placeholder 2">
            <a:extLst>
              <a:ext uri="{FF2B5EF4-FFF2-40B4-BE49-F238E27FC236}">
                <a16:creationId xmlns:a16="http://schemas.microsoft.com/office/drawing/2014/main" id="{FB7E4F7D-BFB8-453F-BE51-10E03CECDC40}"/>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44</a:t>
            </a:fld>
            <a:endParaRPr lang="en-US" dirty="0"/>
          </a:p>
        </p:txBody>
      </p:sp>
    </p:spTree>
    <p:extLst>
      <p:ext uri="{BB962C8B-B14F-4D97-AF65-F5344CB8AC3E}">
        <p14:creationId xmlns:p14="http://schemas.microsoft.com/office/powerpoint/2010/main" val="1378158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lstStyle/>
          <a:p>
            <a:r>
              <a:rPr lang="en-US" dirty="0" err="1"/>
              <a:t>USACC</a:t>
            </a:r>
            <a:r>
              <a:rPr lang="en-US" dirty="0"/>
              <a:t> 104-R Checklist (2 of 2)</a:t>
            </a:r>
            <a:endParaRPr lang="en-US" sz="2400" dirty="0"/>
          </a:p>
        </p:txBody>
      </p:sp>
      <p:sp>
        <p:nvSpPr>
          <p:cNvPr id="11" name="TextBox 10"/>
          <p:cNvSpPr txBox="1"/>
          <p:nvPr/>
        </p:nvSpPr>
        <p:spPr>
          <a:xfrm>
            <a:off x="381000" y="914400"/>
            <a:ext cx="8763000" cy="6001643"/>
          </a:xfrm>
          <a:prstGeom prst="rect">
            <a:avLst/>
          </a:prstGeom>
          <a:noFill/>
        </p:spPr>
        <p:txBody>
          <a:bodyPr wrap="square" rtlCol="0">
            <a:spAutoFit/>
          </a:bodyPr>
          <a:lstStyle/>
          <a:p>
            <a:pPr lvl="0"/>
            <a:r>
              <a:rPr lang="en-US" b="1" dirty="0"/>
              <a:t>Block 7 – Should be in the format - Fall, Spring, Summer </a:t>
            </a:r>
            <a:endParaRPr lang="en-US" sz="1400" dirty="0"/>
          </a:p>
          <a:p>
            <a:pPr marL="228600" lvl="1"/>
            <a:r>
              <a:rPr lang="en-US" dirty="0"/>
              <a:t>Each row (across) list one school year in Fall, Spring, Summer format</a:t>
            </a:r>
            <a:endParaRPr lang="en-US" sz="2400" dirty="0"/>
          </a:p>
          <a:p>
            <a:pPr marL="228600" lvl="1"/>
            <a:r>
              <a:rPr lang="en-US" dirty="0"/>
              <a:t>Only completed classes and future REQUIRED internships can be listed in Summer</a:t>
            </a:r>
            <a:endParaRPr lang="en-US" sz="2400" dirty="0"/>
          </a:p>
          <a:p>
            <a:pPr marL="228600" lvl="1"/>
            <a:r>
              <a:rPr lang="en-US" dirty="0"/>
              <a:t>Course Number Block (example:  Cmpsc101) totally visible / legible</a:t>
            </a:r>
            <a:endParaRPr lang="en-US" sz="2400" dirty="0"/>
          </a:p>
          <a:p>
            <a:pPr marL="228600" lvl="1"/>
            <a:r>
              <a:rPr lang="en-US" dirty="0"/>
              <a:t>Courses selected to meet Gen Ed, BA, and </a:t>
            </a:r>
            <a:r>
              <a:rPr lang="en-US" dirty="0" err="1"/>
              <a:t>PME</a:t>
            </a:r>
            <a:r>
              <a:rPr lang="en-US" dirty="0"/>
              <a:t> requirements marked in course title</a:t>
            </a:r>
          </a:p>
          <a:p>
            <a:pPr marL="228600" lvl="1"/>
            <a:r>
              <a:rPr lang="en-US" dirty="0"/>
              <a:t>A number must be entered in BOTH the Hrs. and </a:t>
            </a:r>
            <a:r>
              <a:rPr lang="en-US" dirty="0" err="1"/>
              <a:t>Cts</a:t>
            </a:r>
            <a:r>
              <a:rPr lang="en-US" dirty="0"/>
              <a:t>. Column (zeros may not appear)</a:t>
            </a:r>
          </a:p>
          <a:p>
            <a:pPr marL="228600" lvl="1"/>
            <a:r>
              <a:rPr lang="en-US" dirty="0"/>
              <a:t>All completed semesters should have GPAs received (box 6) and letter grades (box 7)</a:t>
            </a:r>
            <a:endParaRPr lang="en-US" sz="2400" dirty="0"/>
          </a:p>
          <a:p>
            <a:pPr marL="228600" lvl="1"/>
            <a:r>
              <a:rPr lang="en-US" dirty="0"/>
              <a:t>Verify one History Course from Professional Military Education Course List is planned</a:t>
            </a:r>
            <a:endParaRPr lang="en-US" sz="2400" dirty="0"/>
          </a:p>
          <a:p>
            <a:pPr marL="228600" lvl="1"/>
            <a:r>
              <a:rPr lang="en-US" dirty="0"/>
              <a:t>Ensure all ARMY classes are listed.</a:t>
            </a:r>
          </a:p>
          <a:p>
            <a:pPr lvl="1"/>
            <a:endParaRPr lang="en-US" sz="800" dirty="0"/>
          </a:p>
          <a:p>
            <a:pPr lvl="0"/>
            <a:r>
              <a:rPr lang="en-US" b="1" dirty="0"/>
              <a:t>Block 8 – Leave blank if first 104-R. </a:t>
            </a:r>
            <a:r>
              <a:rPr lang="en-US" dirty="0"/>
              <a:t>When the Cadet reviews their 104-R with their ARMY instructor, they initial and date when counseled in the previous semesters plus current semester. As 104-R is reviewed each semesters, then initial and date for that term. Do NOT duplicate dates.</a:t>
            </a:r>
            <a:endParaRPr lang="en-US" sz="1400" dirty="0"/>
          </a:p>
          <a:p>
            <a:pPr lvl="0"/>
            <a:endParaRPr lang="en-US" sz="800" b="1" dirty="0"/>
          </a:p>
          <a:p>
            <a:pPr lvl="0"/>
            <a:r>
              <a:rPr lang="en-US" b="1" dirty="0"/>
              <a:t>Block 9 – Review</a:t>
            </a:r>
            <a:endParaRPr lang="en-US" sz="1400" dirty="0"/>
          </a:p>
          <a:p>
            <a:pPr marL="228600" lvl="1"/>
            <a:r>
              <a:rPr lang="en-US" dirty="0"/>
              <a:t>“Yes” checked and Type of Degree listed (type of degree and major is acceptable).</a:t>
            </a:r>
            <a:endParaRPr lang="en-US" sz="2400" dirty="0"/>
          </a:p>
          <a:p>
            <a:pPr marL="228600" lvl="1"/>
            <a:r>
              <a:rPr lang="en-US" dirty="0"/>
              <a:t>Grad Date in (Month, Year) format (example May, 2022; 05/22 or 0522).</a:t>
            </a:r>
            <a:endParaRPr lang="en-US" sz="2400" dirty="0"/>
          </a:p>
          <a:p>
            <a:pPr marL="228600" lvl="1"/>
            <a:r>
              <a:rPr lang="en-US" dirty="0"/>
              <a:t>Verify that Grad Date matches the last semester listed (i.e. Grad Date 0522 = Spring 2022)</a:t>
            </a:r>
          </a:p>
          <a:p>
            <a:pPr lvl="1"/>
            <a:endParaRPr lang="en-US" sz="800" dirty="0"/>
          </a:p>
          <a:p>
            <a:pPr lvl="0"/>
            <a:r>
              <a:rPr lang="en-US" b="1" dirty="0"/>
              <a:t>Block 10/Page 3 – Cadets need to sign both pages</a:t>
            </a:r>
            <a:endParaRPr lang="en-US" sz="1400" dirty="0"/>
          </a:p>
          <a:p>
            <a:pPr lvl="0"/>
            <a:r>
              <a:rPr lang="en-US" b="1" dirty="0"/>
              <a:t>Block 12 – Final 104R requires Academic Advisor’s signature</a:t>
            </a:r>
            <a:endParaRPr lang="en-US" sz="1400" dirty="0"/>
          </a:p>
          <a:p>
            <a:pPr lvl="0"/>
            <a:r>
              <a:rPr lang="en-US" b="1" dirty="0"/>
              <a:t>Page 3 – Name, Academic School (Penn State), and Type of Degree (BA/BS) filled-in</a:t>
            </a:r>
            <a:endParaRPr lang="en-US" dirty="0"/>
          </a:p>
        </p:txBody>
      </p:sp>
      <p:sp>
        <p:nvSpPr>
          <p:cNvPr id="3" name="Slide Number Placeholder 2">
            <a:extLst>
              <a:ext uri="{FF2B5EF4-FFF2-40B4-BE49-F238E27FC236}">
                <a16:creationId xmlns:a16="http://schemas.microsoft.com/office/drawing/2014/main" id="{EE68A556-6254-4C6D-9F1E-5DECB662F5D1}"/>
              </a:ext>
            </a:extLst>
          </p:cNvPr>
          <p:cNvSpPr>
            <a:spLocks noGrp="1"/>
          </p:cNvSpPr>
          <p:nvPr>
            <p:ph type="sldNum" sz="quarter" idx="12"/>
          </p:nvPr>
        </p:nvSpPr>
        <p:spPr>
          <a:xfrm>
            <a:off x="7007506" y="6489274"/>
            <a:ext cx="2133600" cy="365125"/>
          </a:xfrm>
        </p:spPr>
        <p:txBody>
          <a:bodyPr/>
          <a:lstStyle/>
          <a:p>
            <a:fld id="{E3668362-7DAE-4523-99D6-1D7E7B6FCDED}" type="slidenum">
              <a:rPr lang="en-US" smtClean="0"/>
              <a:pPr/>
              <a:t>45</a:t>
            </a:fld>
            <a:endParaRPr lang="en-US" dirty="0"/>
          </a:p>
        </p:txBody>
      </p:sp>
    </p:spTree>
    <p:extLst>
      <p:ext uri="{BB962C8B-B14F-4D97-AF65-F5344CB8AC3E}">
        <p14:creationId xmlns:p14="http://schemas.microsoft.com/office/powerpoint/2010/main" val="1378158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5058"/>
            <a:ext cx="8534400" cy="7294305"/>
          </a:xfrm>
          <a:prstGeom prst="rect">
            <a:avLst/>
          </a:prstGeom>
          <a:noFill/>
        </p:spPr>
        <p:txBody>
          <a:bodyPr wrap="square" rtlCol="0">
            <a:spAutoFit/>
          </a:bodyPr>
          <a:lstStyle/>
          <a:p>
            <a:pPr algn="ctr">
              <a:spcAft>
                <a:spcPts val="600"/>
              </a:spcAft>
            </a:pPr>
            <a:r>
              <a:rPr lang="en-US" sz="4400" dirty="0"/>
              <a:t>OTHER NOTES (1 of 2)</a:t>
            </a:r>
          </a:p>
          <a:p>
            <a:pPr>
              <a:spcAft>
                <a:spcPts val="1800"/>
              </a:spcAft>
              <a:buFont typeface="Arial" pitchFamily="34" charset="0"/>
              <a:buChar char="•"/>
            </a:pPr>
            <a:r>
              <a:rPr lang="en-US" dirty="0"/>
              <a:t> Write the 104-R for only one major and no minors (the Military Studies minor can be obtained by selecting Gen Ed classes that can also count for the minor). Cadet Command will not pay for a dual major nor allow you to delay your graduation for a second major. If you double major, you must write the 104-R for the one major that you want the most. You cannot miss required summer training to take classes for the double major.</a:t>
            </a:r>
          </a:p>
          <a:p>
            <a:pPr>
              <a:spcAft>
                <a:spcPts val="1800"/>
              </a:spcAft>
              <a:buFont typeface="Arial" pitchFamily="34" charset="0"/>
              <a:buChar char="•"/>
            </a:pPr>
            <a:r>
              <a:rPr lang="en-US" dirty="0"/>
              <a:t> No semester should have more than 18 credits. In rare cases, one semester may have 19, but never more than 19. Even out the credit load to avoid overloading any semester.</a:t>
            </a:r>
          </a:p>
          <a:p>
            <a:pPr>
              <a:spcAft>
                <a:spcPts val="1800"/>
              </a:spcAft>
              <a:buFont typeface="Arial" pitchFamily="34" charset="0"/>
              <a:buChar char="•"/>
            </a:pPr>
            <a:r>
              <a:rPr lang="en-US" dirty="0"/>
              <a:t> Before seeing your advisor to have them review and sign the form, have your Military Science Instructor review your 104-R to ensure all administrative data is correct.</a:t>
            </a:r>
          </a:p>
          <a:p>
            <a:pPr>
              <a:spcAft>
                <a:spcPts val="1800"/>
              </a:spcAft>
              <a:buFont typeface="Arial" pitchFamily="34" charset="0"/>
              <a:buChar char="•"/>
            </a:pPr>
            <a:r>
              <a:rPr lang="en-US" dirty="0"/>
              <a:t> Print the USACC form 104-R on three separate pages. That way minor corrections to page one will not require your advisor to sign the updated form.</a:t>
            </a:r>
          </a:p>
          <a:p>
            <a:pPr>
              <a:spcAft>
                <a:spcPts val="1800"/>
              </a:spcAft>
              <a:buFont typeface="Arial" pitchFamily="34" charset="0"/>
              <a:buChar char="•"/>
            </a:pPr>
            <a:r>
              <a:rPr lang="en-US" dirty="0"/>
              <a:t> Update your 104-R after every semester by entering your semester GPA and cumulative GPA in block 6 and the letter grade for each course completed in section 7. Then meet with your Military Science Instructor review your 104-R. Initial and date block 8 at the end of that meeting. Keep track of your 104-R review dates.</a:t>
            </a:r>
          </a:p>
          <a:p>
            <a:pPr>
              <a:spcAft>
                <a:spcPts val="1200"/>
              </a:spcAft>
              <a:buFont typeface="Arial" pitchFamily="34" charset="0"/>
              <a:buChar char="•"/>
            </a:pPr>
            <a:endParaRPr lang="en-US" dirty="0"/>
          </a:p>
          <a:p>
            <a:pPr>
              <a:spcAft>
                <a:spcPts val="1200"/>
              </a:spcAft>
              <a:buFont typeface="Arial"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2B87E5EE-51E2-4FE1-B3D0-338ABDEED6EA}"/>
              </a:ext>
            </a:extLst>
          </p:cNvPr>
          <p:cNvSpPr>
            <a:spLocks noGrp="1"/>
          </p:cNvSpPr>
          <p:nvPr>
            <p:ph type="sldNum" sz="quarter" idx="12"/>
          </p:nvPr>
        </p:nvSpPr>
        <p:spPr>
          <a:xfrm>
            <a:off x="6987251" y="6490379"/>
            <a:ext cx="2133600" cy="365125"/>
          </a:xfrm>
        </p:spPr>
        <p:txBody>
          <a:bodyPr/>
          <a:lstStyle/>
          <a:p>
            <a:fld id="{E3668362-7DAE-4523-99D6-1D7E7B6FCDED}"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3245"/>
            <a:ext cx="8382000" cy="5924699"/>
          </a:xfrm>
          <a:prstGeom prst="rect">
            <a:avLst/>
          </a:prstGeom>
          <a:noFill/>
        </p:spPr>
        <p:txBody>
          <a:bodyPr wrap="square" rtlCol="0">
            <a:spAutoFit/>
          </a:bodyPr>
          <a:lstStyle/>
          <a:p>
            <a:pPr lvl="0" algn="ctr">
              <a:spcAft>
                <a:spcPts val="600"/>
              </a:spcAft>
            </a:pPr>
            <a:r>
              <a:rPr lang="en-US" sz="4400" dirty="0">
                <a:solidFill>
                  <a:prstClr val="black"/>
                </a:solidFill>
              </a:rPr>
              <a:t>OTHER NOTES (2 of 2)</a:t>
            </a:r>
          </a:p>
          <a:p>
            <a:pPr>
              <a:spcAft>
                <a:spcPts val="1800"/>
              </a:spcAft>
              <a:buFont typeface="Arial" pitchFamily="34" charset="0"/>
              <a:buChar char="•"/>
            </a:pPr>
            <a:r>
              <a:rPr lang="en-US" dirty="0"/>
              <a:t> You can change your selection of courses as long as you continue to make satisfactory academic progress. That means that you are taking classes that count for your degree and you will graduate by the date specified in your ROTC contract.</a:t>
            </a:r>
          </a:p>
          <a:p>
            <a:pPr>
              <a:spcAft>
                <a:spcPts val="1800"/>
              </a:spcAft>
              <a:buFont typeface="Arial" pitchFamily="34" charset="0"/>
              <a:buChar char="•"/>
            </a:pPr>
            <a:r>
              <a:rPr lang="en-US" dirty="0"/>
              <a:t> If you change a class, the new class must meet the requirement that the original one satisfied or meets a requirement that you planned to satisfy in a future semester. For example you had planned to take </a:t>
            </a:r>
            <a:r>
              <a:rPr lang="en-US" dirty="0" err="1"/>
              <a:t>INART</a:t>
            </a:r>
            <a:r>
              <a:rPr lang="en-US" dirty="0"/>
              <a:t> 205 to meet one of your GA required classes, but it is full. You can either swap it for a different GA class or switch it for another class that you planned to take later, preferably a different Gen Ed or BA class. </a:t>
            </a:r>
            <a:br>
              <a:rPr lang="en-US" dirty="0"/>
            </a:br>
            <a:r>
              <a:rPr lang="en-US" dirty="0"/>
              <a:t>WARNING: DO NOT TO MISS ANY PRE-REQUISITE CLASS(ES) IF YOU MOVE CLASSES.</a:t>
            </a:r>
          </a:p>
          <a:p>
            <a:pPr>
              <a:spcAft>
                <a:spcPts val="1800"/>
              </a:spcAft>
              <a:buFont typeface="Arial" pitchFamily="34" charset="0"/>
              <a:buChar char="•"/>
            </a:pPr>
            <a:r>
              <a:rPr lang="en-US" dirty="0"/>
              <a:t> Some classes, typically upper-level (300- and 400-level) are only offered once a year. A few are only offered once every two years.</a:t>
            </a:r>
          </a:p>
          <a:p>
            <a:pPr>
              <a:spcAft>
                <a:spcPts val="1800"/>
              </a:spcAft>
              <a:buFont typeface="Arial" pitchFamily="34" charset="0"/>
              <a:buChar char="•"/>
            </a:pPr>
            <a:r>
              <a:rPr lang="en-US" dirty="0"/>
              <a:t> Page 1 will round up courses with half credits and leave the cell blank if you enter “0” under “Hrs.” (credit hours) or “</a:t>
            </a:r>
            <a:r>
              <a:rPr lang="en-US" dirty="0" err="1"/>
              <a:t>Cts</a:t>
            </a:r>
            <a:r>
              <a:rPr lang="en-US" dirty="0"/>
              <a:t>.” (number that counts toward degree)</a:t>
            </a:r>
          </a:p>
          <a:p>
            <a:pPr>
              <a:spcAft>
                <a:spcPts val="1800"/>
              </a:spcAft>
              <a:buFont typeface="Arial" pitchFamily="34" charset="0"/>
              <a:buChar char="•"/>
            </a:pPr>
            <a:r>
              <a:rPr lang="en-US" dirty="0"/>
              <a:t> If you change your plan, you need to update your 104-R and have your advisor check and sign the revised form.</a:t>
            </a:r>
          </a:p>
        </p:txBody>
      </p:sp>
      <p:sp>
        <p:nvSpPr>
          <p:cNvPr id="3" name="Slide Number Placeholder 2">
            <a:extLst>
              <a:ext uri="{FF2B5EF4-FFF2-40B4-BE49-F238E27FC236}">
                <a16:creationId xmlns:a16="http://schemas.microsoft.com/office/drawing/2014/main" id="{13CAF377-A50A-495B-B96C-051BD7151D1A}"/>
              </a:ext>
            </a:extLst>
          </p:cNvPr>
          <p:cNvSpPr>
            <a:spLocks noGrp="1"/>
          </p:cNvSpPr>
          <p:nvPr>
            <p:ph type="sldNum" sz="quarter" idx="12"/>
          </p:nvPr>
        </p:nvSpPr>
        <p:spPr>
          <a:xfrm>
            <a:off x="6989180" y="6492875"/>
            <a:ext cx="2133600" cy="365125"/>
          </a:xfrm>
        </p:spPr>
        <p:txBody>
          <a:bodyPr/>
          <a:lstStyle/>
          <a:p>
            <a:fld id="{E3668362-7DAE-4523-99D6-1D7E7B6FCDED}" type="slidenum">
              <a:rPr lang="en-US" smtClean="0"/>
              <a:pPr/>
              <a:t>47</a:t>
            </a:fld>
            <a:endParaRPr lang="en-US" dirty="0"/>
          </a:p>
        </p:txBody>
      </p:sp>
    </p:spTree>
    <p:extLst>
      <p:ext uri="{BB962C8B-B14F-4D97-AF65-F5344CB8AC3E}">
        <p14:creationId xmlns:p14="http://schemas.microsoft.com/office/powerpoint/2010/main" val="1376396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57200" y="701215"/>
            <a:ext cx="8229600" cy="6156785"/>
          </a:xfrm>
          <a:prstGeom prst="rect">
            <a:avLst/>
          </a:prstGeom>
          <a:noFill/>
          <a:ln w="9525">
            <a:noFill/>
            <a:miter lim="800000"/>
            <a:headEnd/>
            <a:tailEnd/>
          </a:ln>
        </p:spPr>
      </p:pic>
      <p:sp>
        <p:nvSpPr>
          <p:cNvPr id="4" name="TextBox 3"/>
          <p:cNvSpPr txBox="1"/>
          <p:nvPr/>
        </p:nvSpPr>
        <p:spPr>
          <a:xfrm>
            <a:off x="2743200" y="0"/>
            <a:ext cx="3657600" cy="369332"/>
          </a:xfrm>
          <a:prstGeom prst="rect">
            <a:avLst/>
          </a:prstGeom>
          <a:noFill/>
        </p:spPr>
        <p:txBody>
          <a:bodyPr wrap="square" rtlCol="0">
            <a:spAutoFit/>
          </a:bodyPr>
          <a:lstStyle/>
          <a:p>
            <a:pPr algn="ctr"/>
            <a:r>
              <a:rPr lang="en-US" u="sng" dirty="0"/>
              <a:t>SEMESTER UPDATES TO A 104-R</a:t>
            </a:r>
          </a:p>
        </p:txBody>
      </p:sp>
      <p:sp>
        <p:nvSpPr>
          <p:cNvPr id="5" name="TextBox 4"/>
          <p:cNvSpPr txBox="1"/>
          <p:nvPr/>
        </p:nvSpPr>
        <p:spPr>
          <a:xfrm>
            <a:off x="76200" y="152400"/>
            <a:ext cx="2895600" cy="1600438"/>
          </a:xfrm>
          <a:prstGeom prst="rect">
            <a:avLst/>
          </a:prstGeom>
          <a:solidFill>
            <a:schemeClr val="bg1"/>
          </a:solidFill>
        </p:spPr>
        <p:txBody>
          <a:bodyPr wrap="square" rtlCol="0">
            <a:spAutoFit/>
          </a:bodyPr>
          <a:lstStyle/>
          <a:p>
            <a:r>
              <a:rPr lang="en-US" sz="1400" dirty="0">
                <a:solidFill>
                  <a:srgbClr val="FF0000"/>
                </a:solidFill>
              </a:rPr>
              <a:t>Block 5b. Total number of credits toward degree completed to date at Penn State (add in ROTC credits that do not count toward your degree and any summer credits taken at any Penn State campus). Do NOT include transfer or AP credits.</a:t>
            </a:r>
          </a:p>
        </p:txBody>
      </p:sp>
      <p:cxnSp>
        <p:nvCxnSpPr>
          <p:cNvPr id="7" name="Straight Arrow Connector 6"/>
          <p:cNvCxnSpPr>
            <a:stCxn id="5" idx="2"/>
          </p:cNvCxnSpPr>
          <p:nvPr/>
        </p:nvCxnSpPr>
        <p:spPr>
          <a:xfrm>
            <a:off x="1524000" y="1752838"/>
            <a:ext cx="3581400" cy="12189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0" y="304800"/>
            <a:ext cx="4572000" cy="307777"/>
          </a:xfrm>
          <a:prstGeom prst="rect">
            <a:avLst/>
          </a:prstGeom>
          <a:noFill/>
        </p:spPr>
        <p:txBody>
          <a:bodyPr wrap="square" rtlCol="0">
            <a:spAutoFit/>
          </a:bodyPr>
          <a:lstStyle/>
          <a:p>
            <a:pPr algn="ctr"/>
            <a:r>
              <a:rPr lang="en-US" sz="1400" dirty="0">
                <a:solidFill>
                  <a:srgbClr val="FF0000"/>
                </a:solidFill>
              </a:rPr>
              <a:t>Block 3, As of Date: should be after end of last semester</a:t>
            </a:r>
          </a:p>
        </p:txBody>
      </p:sp>
      <p:cxnSp>
        <p:nvCxnSpPr>
          <p:cNvPr id="10" name="Straight Arrow Connector 9"/>
          <p:cNvCxnSpPr/>
          <p:nvPr/>
        </p:nvCxnSpPr>
        <p:spPr>
          <a:xfrm flipH="1">
            <a:off x="6096000" y="609600"/>
            <a:ext cx="7620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6600" y="709136"/>
            <a:ext cx="2057400" cy="738664"/>
          </a:xfrm>
          <a:prstGeom prst="rect">
            <a:avLst/>
          </a:prstGeom>
          <a:solidFill>
            <a:schemeClr val="bg1"/>
          </a:solidFill>
        </p:spPr>
        <p:txBody>
          <a:bodyPr wrap="square" rtlCol="0">
            <a:spAutoFit/>
          </a:bodyPr>
          <a:lstStyle/>
          <a:p>
            <a:pPr algn="ctr"/>
            <a:r>
              <a:rPr lang="en-US" sz="1400" dirty="0">
                <a:solidFill>
                  <a:srgbClr val="FF0000"/>
                </a:solidFill>
              </a:rPr>
              <a:t>Block 6: Add most current completed semester, term GPA and CGPA</a:t>
            </a:r>
          </a:p>
        </p:txBody>
      </p:sp>
      <p:cxnSp>
        <p:nvCxnSpPr>
          <p:cNvPr id="20" name="Straight Arrow Connector 19"/>
          <p:cNvCxnSpPr>
            <a:stCxn id="19" idx="2"/>
          </p:cNvCxnSpPr>
          <p:nvPr/>
        </p:nvCxnSpPr>
        <p:spPr>
          <a:xfrm flipH="1">
            <a:off x="7010400" y="1447800"/>
            <a:ext cx="11049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43600" y="3198167"/>
            <a:ext cx="3200400" cy="461665"/>
          </a:xfrm>
          <a:prstGeom prst="rect">
            <a:avLst/>
          </a:prstGeom>
          <a:solidFill>
            <a:schemeClr val="bg1"/>
          </a:solidFill>
        </p:spPr>
        <p:txBody>
          <a:bodyPr wrap="square" rtlCol="0">
            <a:spAutoFit/>
          </a:bodyPr>
          <a:lstStyle/>
          <a:p>
            <a:r>
              <a:rPr lang="en-US" sz="1200" dirty="0">
                <a:solidFill>
                  <a:srgbClr val="FF0000"/>
                </a:solidFill>
              </a:rPr>
              <a:t>Block 5c. Total number of transfer and AP credits that COUNT toward your degree ONLY.</a:t>
            </a:r>
          </a:p>
        </p:txBody>
      </p:sp>
      <p:cxnSp>
        <p:nvCxnSpPr>
          <p:cNvPr id="34" name="Straight Arrow Connector 33"/>
          <p:cNvCxnSpPr>
            <a:stCxn id="37" idx="1"/>
          </p:cNvCxnSpPr>
          <p:nvPr/>
        </p:nvCxnSpPr>
        <p:spPr>
          <a:xfrm flipH="1" flipV="1">
            <a:off x="5257800" y="3124200"/>
            <a:ext cx="6858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2819400"/>
            <a:ext cx="3200400" cy="646331"/>
          </a:xfrm>
          <a:prstGeom prst="rect">
            <a:avLst/>
          </a:prstGeom>
          <a:solidFill>
            <a:schemeClr val="bg1"/>
          </a:solidFill>
        </p:spPr>
        <p:txBody>
          <a:bodyPr wrap="square" rtlCol="0">
            <a:spAutoFit/>
          </a:bodyPr>
          <a:lstStyle/>
          <a:p>
            <a:r>
              <a:rPr lang="en-US" sz="1200" dirty="0">
                <a:solidFill>
                  <a:srgbClr val="FF0000"/>
                </a:solidFill>
              </a:rPr>
              <a:t>Block 7. Enter the letter grade for all classes of completed semesters. Include late dropped classes using “LD” as the grade.</a:t>
            </a:r>
          </a:p>
        </p:txBody>
      </p:sp>
      <p:cxnSp>
        <p:nvCxnSpPr>
          <p:cNvPr id="39" name="Straight Arrow Connector 38"/>
          <p:cNvCxnSpPr/>
          <p:nvPr/>
        </p:nvCxnSpPr>
        <p:spPr>
          <a:xfrm>
            <a:off x="1905000" y="3429000"/>
            <a:ext cx="8382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3048000" y="6248400"/>
            <a:ext cx="762000" cy="228600"/>
          </a:xfrm>
          <a:prstGeom prst="rect">
            <a:avLst/>
          </a:prstGeom>
        </p:spPr>
        <p:txBody>
          <a:bodyPr>
            <a:normAutofit fontScale="4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a:latin typeface="Bradley Hand ITC" pitchFamily="66" charset="0"/>
                <a:ea typeface="+mj-ea"/>
                <a:cs typeface="+mj-cs"/>
              </a:rPr>
              <a:t>15SEP18</a:t>
            </a:r>
            <a:r>
              <a:rPr kumimoji="0" lang="en-US" sz="2000" b="1" i="0" u="none" strike="noStrike" kern="1200" cap="none" spc="0" normalizeH="0" baseline="0" noProof="0" dirty="0">
                <a:ln>
                  <a:noFill/>
                </a:ln>
                <a:solidFill>
                  <a:schemeClr val="tx1"/>
                </a:solidFill>
                <a:effectLst/>
                <a:uLnTx/>
                <a:uFillTx/>
                <a:latin typeface="Bella Donna" pitchFamily="66" charset="0"/>
                <a:ea typeface="+mj-ea"/>
                <a:cs typeface="+mj-cs"/>
              </a:rPr>
              <a:t>  </a:t>
            </a:r>
            <a:endParaRPr kumimoji="0" lang="en-US" sz="900" b="1" i="0" u="none" strike="noStrike" kern="1200" cap="none" spc="0" normalizeH="0" baseline="0" noProof="0" dirty="0">
              <a:ln>
                <a:noFill/>
              </a:ln>
              <a:solidFill>
                <a:schemeClr val="tx1"/>
              </a:solidFill>
              <a:effectLst/>
              <a:uLnTx/>
              <a:uFillTx/>
              <a:latin typeface="Bella Donna" pitchFamily="66" charset="0"/>
              <a:ea typeface="+mj-ea"/>
              <a:cs typeface="+mj-cs"/>
            </a:endParaRPr>
          </a:p>
        </p:txBody>
      </p:sp>
      <p:sp>
        <p:nvSpPr>
          <p:cNvPr id="43" name="Title 1"/>
          <p:cNvSpPr txBox="1">
            <a:spLocks/>
          </p:cNvSpPr>
          <p:nvPr/>
        </p:nvSpPr>
        <p:spPr>
          <a:xfrm>
            <a:off x="2667000" y="6209488"/>
            <a:ext cx="533400" cy="304800"/>
          </a:xfrm>
          <a:prstGeom prst="rect">
            <a:avLst/>
          </a:prstGeom>
        </p:spPr>
        <p:txBody>
          <a:bodyP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Bella Donna" pitchFamily="66" charset="0"/>
                <a:ea typeface="+mj-ea"/>
                <a:cs typeface="+mj-cs"/>
              </a:rPr>
              <a:t>IAC  </a:t>
            </a:r>
            <a:r>
              <a:rPr lang="en-US" sz="3200" b="1" dirty="0">
                <a:latin typeface="Bradley Hand ITC" pitchFamily="66" charset="0"/>
                <a:ea typeface="+mj-ea"/>
                <a:cs typeface="+mj-cs"/>
              </a:rPr>
              <a:t> </a:t>
            </a:r>
            <a:r>
              <a:rPr kumimoji="0" lang="en-US" sz="4000" b="1" i="0" u="none" strike="noStrike" kern="1200" cap="none" spc="0" normalizeH="0" baseline="0" noProof="0" dirty="0">
                <a:ln>
                  <a:noFill/>
                </a:ln>
                <a:solidFill>
                  <a:schemeClr val="tx1"/>
                </a:solidFill>
                <a:effectLst/>
                <a:uLnTx/>
                <a:uFillTx/>
                <a:latin typeface="Bella Donna" pitchFamily="66" charset="0"/>
                <a:ea typeface="+mj-ea"/>
                <a:cs typeface="+mj-cs"/>
              </a:rPr>
              <a:t>  </a:t>
            </a:r>
            <a:endParaRPr kumimoji="0" lang="en-US" sz="900" b="1" i="0" u="none" strike="noStrike" kern="1200" cap="none" spc="0" normalizeH="0" baseline="0" noProof="0" dirty="0">
              <a:ln>
                <a:noFill/>
              </a:ln>
              <a:solidFill>
                <a:schemeClr val="tx1"/>
              </a:solidFill>
              <a:effectLst/>
              <a:uLnTx/>
              <a:uFillTx/>
              <a:latin typeface="Bella Donna" pitchFamily="66" charset="0"/>
              <a:ea typeface="+mj-ea"/>
              <a:cs typeface="+mj-cs"/>
            </a:endParaRPr>
          </a:p>
        </p:txBody>
      </p:sp>
      <p:sp>
        <p:nvSpPr>
          <p:cNvPr id="16" name="Title 1">
            <a:extLst>
              <a:ext uri="{FF2B5EF4-FFF2-40B4-BE49-F238E27FC236}">
                <a16:creationId xmlns:a16="http://schemas.microsoft.com/office/drawing/2014/main" id="{E9D022F9-FF0A-48E3-A05A-20358600F179}"/>
              </a:ext>
            </a:extLst>
          </p:cNvPr>
          <p:cNvSpPr txBox="1">
            <a:spLocks/>
          </p:cNvSpPr>
          <p:nvPr/>
        </p:nvSpPr>
        <p:spPr>
          <a:xfrm>
            <a:off x="3048000" y="6400800"/>
            <a:ext cx="762000" cy="228600"/>
          </a:xfrm>
          <a:prstGeom prst="rect">
            <a:avLst/>
          </a:prstGeom>
        </p:spPr>
        <p:txBody>
          <a:bodyPr>
            <a:normAutofit fontScale="4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a:latin typeface="Bradley Hand ITC" pitchFamily="66" charset="0"/>
                <a:ea typeface="+mj-ea"/>
                <a:cs typeface="+mj-cs"/>
              </a:rPr>
              <a:t>20JAN19</a:t>
            </a:r>
            <a:endParaRPr kumimoji="0" lang="en-US" sz="900" b="1" i="0" u="none" strike="noStrike" kern="1200" cap="none" spc="0" normalizeH="0" baseline="0" noProof="0" dirty="0">
              <a:ln>
                <a:noFill/>
              </a:ln>
              <a:solidFill>
                <a:schemeClr val="tx1"/>
              </a:solidFill>
              <a:effectLst/>
              <a:uLnTx/>
              <a:uFillTx/>
              <a:latin typeface="Bella Donna" pitchFamily="66" charset="0"/>
              <a:ea typeface="+mj-ea"/>
              <a:cs typeface="+mj-cs"/>
            </a:endParaRPr>
          </a:p>
        </p:txBody>
      </p:sp>
      <p:sp>
        <p:nvSpPr>
          <p:cNvPr id="17" name="Title 1">
            <a:extLst>
              <a:ext uri="{FF2B5EF4-FFF2-40B4-BE49-F238E27FC236}">
                <a16:creationId xmlns:a16="http://schemas.microsoft.com/office/drawing/2014/main" id="{7EE8254F-9033-4A38-B203-709A3BAD3E7D}"/>
              </a:ext>
            </a:extLst>
          </p:cNvPr>
          <p:cNvSpPr txBox="1">
            <a:spLocks/>
          </p:cNvSpPr>
          <p:nvPr/>
        </p:nvSpPr>
        <p:spPr>
          <a:xfrm>
            <a:off x="2667000" y="6346550"/>
            <a:ext cx="533400" cy="304800"/>
          </a:xfrm>
          <a:prstGeom prst="rect">
            <a:avLst/>
          </a:prstGeom>
        </p:spPr>
        <p:txBody>
          <a:bodyP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Bella Donna" pitchFamily="66" charset="0"/>
                <a:ea typeface="+mj-ea"/>
                <a:cs typeface="+mj-cs"/>
              </a:rPr>
              <a:t>IAC  </a:t>
            </a:r>
            <a:r>
              <a:rPr lang="en-US" sz="3200" b="1" dirty="0">
                <a:latin typeface="Bradley Hand ITC" pitchFamily="66" charset="0"/>
                <a:ea typeface="+mj-ea"/>
                <a:cs typeface="+mj-cs"/>
              </a:rPr>
              <a:t> </a:t>
            </a:r>
            <a:r>
              <a:rPr kumimoji="0" lang="en-US" sz="4000" b="1" i="0" u="none" strike="noStrike" kern="1200" cap="none" spc="0" normalizeH="0" baseline="0" noProof="0" dirty="0">
                <a:ln>
                  <a:noFill/>
                </a:ln>
                <a:solidFill>
                  <a:schemeClr val="tx1"/>
                </a:solidFill>
                <a:effectLst/>
                <a:uLnTx/>
                <a:uFillTx/>
                <a:latin typeface="Bella Donna" pitchFamily="66" charset="0"/>
                <a:ea typeface="+mj-ea"/>
                <a:cs typeface="+mj-cs"/>
              </a:rPr>
              <a:t>  </a:t>
            </a:r>
            <a:endParaRPr kumimoji="0" lang="en-US" sz="900" b="1" i="0" u="none" strike="noStrike" kern="1200" cap="none" spc="0" normalizeH="0" baseline="0" noProof="0" dirty="0">
              <a:ln>
                <a:noFill/>
              </a:ln>
              <a:solidFill>
                <a:schemeClr val="tx1"/>
              </a:solidFill>
              <a:effectLst/>
              <a:uLnTx/>
              <a:uFillTx/>
              <a:latin typeface="Bella Donna" pitchFamily="66" charset="0"/>
              <a:ea typeface="+mj-ea"/>
              <a:cs typeface="+mj-cs"/>
            </a:endParaRPr>
          </a:p>
        </p:txBody>
      </p:sp>
      <p:sp>
        <p:nvSpPr>
          <p:cNvPr id="18" name="TextBox 17">
            <a:extLst>
              <a:ext uri="{FF2B5EF4-FFF2-40B4-BE49-F238E27FC236}">
                <a16:creationId xmlns:a16="http://schemas.microsoft.com/office/drawing/2014/main" id="{87A1CD9C-CDB5-4367-85DC-7AA7120E8F9A}"/>
              </a:ext>
            </a:extLst>
          </p:cNvPr>
          <p:cNvSpPr txBox="1"/>
          <p:nvPr/>
        </p:nvSpPr>
        <p:spPr>
          <a:xfrm>
            <a:off x="4038600" y="6514288"/>
            <a:ext cx="4419600" cy="276999"/>
          </a:xfrm>
          <a:prstGeom prst="rect">
            <a:avLst/>
          </a:prstGeom>
          <a:solidFill>
            <a:schemeClr val="bg1"/>
          </a:solidFill>
        </p:spPr>
        <p:txBody>
          <a:bodyPr wrap="square" rtlCol="0">
            <a:spAutoFit/>
          </a:bodyPr>
          <a:lstStyle/>
          <a:p>
            <a:r>
              <a:rPr lang="en-US" sz="1200" dirty="0">
                <a:solidFill>
                  <a:srgbClr val="FF0000"/>
                </a:solidFill>
              </a:rPr>
              <a:t>Block 8. Initial current semester. Do NOT initial for future semesters.</a:t>
            </a:r>
          </a:p>
        </p:txBody>
      </p:sp>
      <p:cxnSp>
        <p:nvCxnSpPr>
          <p:cNvPr id="21" name="Straight Arrow Connector 20">
            <a:extLst>
              <a:ext uri="{FF2B5EF4-FFF2-40B4-BE49-F238E27FC236}">
                <a16:creationId xmlns:a16="http://schemas.microsoft.com/office/drawing/2014/main" id="{63672DFE-731D-4A6E-B15F-C8DD8A0AFE61}"/>
              </a:ext>
            </a:extLst>
          </p:cNvPr>
          <p:cNvCxnSpPr>
            <a:cxnSpLocks/>
          </p:cNvCxnSpPr>
          <p:nvPr/>
        </p:nvCxnSpPr>
        <p:spPr>
          <a:xfrm flipH="1" flipV="1">
            <a:off x="3657600" y="6510357"/>
            <a:ext cx="457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D8C0050-C453-460C-B8C6-02188A8FAF40}"/>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instantly tell if the 104-R form is valid</a:t>
            </a:r>
          </a:p>
        </p:txBody>
      </p:sp>
      <p:sp>
        <p:nvSpPr>
          <p:cNvPr id="3" name="Subtitle 2"/>
          <p:cNvSpPr>
            <a:spLocks noGrp="1"/>
          </p:cNvSpPr>
          <p:nvPr>
            <p:ph type="subTitle" idx="1"/>
          </p:nvPr>
        </p:nvSpPr>
        <p:spPr>
          <a:xfrm>
            <a:off x="457200" y="3886200"/>
            <a:ext cx="8229600" cy="1752600"/>
          </a:xfrm>
        </p:spPr>
        <p:txBody>
          <a:bodyPr/>
          <a:lstStyle/>
          <a:p>
            <a:r>
              <a:rPr lang="en-US" dirty="0"/>
              <a:t>(or the form was completed on an Apple/MAC)</a:t>
            </a:r>
          </a:p>
        </p:txBody>
      </p:sp>
      <p:sp>
        <p:nvSpPr>
          <p:cNvPr id="4" name="Slide Number Placeholder 3">
            <a:extLst>
              <a:ext uri="{FF2B5EF4-FFF2-40B4-BE49-F238E27FC236}">
                <a16:creationId xmlns:a16="http://schemas.microsoft.com/office/drawing/2014/main" id="{5B76AA1C-E95C-44A8-89EA-1F7E3407D43E}"/>
              </a:ext>
            </a:extLst>
          </p:cNvPr>
          <p:cNvSpPr>
            <a:spLocks noGrp="1"/>
          </p:cNvSpPr>
          <p:nvPr>
            <p:ph type="sldNum" sz="quarter" idx="12"/>
          </p:nvPr>
        </p:nvSpPr>
        <p:spPr>
          <a:xfrm>
            <a:off x="7010400" y="6492875"/>
            <a:ext cx="2133600" cy="365125"/>
          </a:xfrm>
        </p:spPr>
        <p:txBody>
          <a:bodyPr/>
          <a:lstStyle/>
          <a:p>
            <a:fld id="{E3668362-7DAE-4523-99D6-1D7E7B6FCDED}"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USACC form 104-R</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a:t>The USACC form 104-R is a required document for contracting with Army ROTC.</a:t>
            </a:r>
          </a:p>
          <a:p>
            <a:r>
              <a:rPr lang="en-US" dirty="0"/>
              <a:t>In support of earning a degree, the form documents a Cadet’s planned sequence of academic and ROTC courses that lead to graduation. </a:t>
            </a:r>
            <a:r>
              <a:rPr lang="en-US" u="sng" dirty="0"/>
              <a:t>Only one major is authorized</a:t>
            </a:r>
            <a:r>
              <a:rPr lang="en-US" dirty="0"/>
              <a:t>.</a:t>
            </a:r>
          </a:p>
          <a:p>
            <a:r>
              <a:rPr lang="en-US" dirty="0"/>
              <a:t>The form also shows the number of credits and semesters or quarters the Cadet needs to graduate.</a:t>
            </a:r>
          </a:p>
          <a:p>
            <a:r>
              <a:rPr lang="en-US" dirty="0"/>
              <a:t>After contracting, the form is updated to document the Cadet’s academic progress.</a:t>
            </a:r>
          </a:p>
        </p:txBody>
      </p:sp>
      <p:sp>
        <p:nvSpPr>
          <p:cNvPr id="4" name="Slide Number Placeholder 3">
            <a:extLst>
              <a:ext uri="{FF2B5EF4-FFF2-40B4-BE49-F238E27FC236}">
                <a16:creationId xmlns:a16="http://schemas.microsoft.com/office/drawing/2014/main" id="{A3BC52C8-0583-45F6-AFF0-87133A72AC38}"/>
              </a:ext>
            </a:extLst>
          </p:cNvPr>
          <p:cNvSpPr>
            <a:spLocks noGrp="1"/>
          </p:cNvSpPr>
          <p:nvPr>
            <p:ph type="sldNum" sz="quarter" idx="12"/>
          </p:nvPr>
        </p:nvSpPr>
        <p:spPr/>
        <p:txBody>
          <a:bodyPr/>
          <a:lstStyle/>
          <a:p>
            <a:fld id="{E3668362-7DAE-4523-99D6-1D7E7B6FCDED}"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443777"/>
            <a:ext cx="8229600" cy="6261823"/>
          </a:xfrm>
          <a:prstGeom prst="rect">
            <a:avLst/>
          </a:prstGeom>
          <a:noFill/>
          <a:ln w="9525">
            <a:noFill/>
            <a:miter lim="800000"/>
            <a:headEnd/>
            <a:tailEnd/>
          </a:ln>
        </p:spPr>
      </p:pic>
      <p:sp>
        <p:nvSpPr>
          <p:cNvPr id="4" name="TextBox 3"/>
          <p:cNvSpPr txBox="1"/>
          <p:nvPr/>
        </p:nvSpPr>
        <p:spPr>
          <a:xfrm>
            <a:off x="3533193" y="0"/>
            <a:ext cx="2057400" cy="369332"/>
          </a:xfrm>
          <a:prstGeom prst="rect">
            <a:avLst/>
          </a:prstGeom>
          <a:noFill/>
        </p:spPr>
        <p:txBody>
          <a:bodyPr wrap="square" rtlCol="0">
            <a:spAutoFit/>
          </a:bodyPr>
          <a:lstStyle/>
          <a:p>
            <a:pPr algn="ctr"/>
            <a:r>
              <a:rPr lang="en-US" u="sng" dirty="0"/>
              <a:t>VALID FORM</a:t>
            </a:r>
          </a:p>
        </p:txBody>
      </p:sp>
      <p:sp>
        <p:nvSpPr>
          <p:cNvPr id="5" name="TextBox 4"/>
          <p:cNvSpPr txBox="1"/>
          <p:nvPr/>
        </p:nvSpPr>
        <p:spPr>
          <a:xfrm>
            <a:off x="228600" y="225623"/>
            <a:ext cx="2895600" cy="307777"/>
          </a:xfrm>
          <a:prstGeom prst="rect">
            <a:avLst/>
          </a:prstGeom>
          <a:noFill/>
        </p:spPr>
        <p:txBody>
          <a:bodyPr wrap="square" rtlCol="0">
            <a:spAutoFit/>
          </a:bodyPr>
          <a:lstStyle/>
          <a:p>
            <a:r>
              <a:rPr lang="en-US" sz="1400" dirty="0">
                <a:solidFill>
                  <a:srgbClr val="FF0000"/>
                </a:solidFill>
              </a:rPr>
              <a:t>The word “Semester” is spelled out.</a:t>
            </a:r>
          </a:p>
        </p:txBody>
      </p:sp>
      <p:cxnSp>
        <p:nvCxnSpPr>
          <p:cNvPr id="7" name="Straight Arrow Connector 6"/>
          <p:cNvCxnSpPr>
            <a:stCxn id="5" idx="2"/>
          </p:cNvCxnSpPr>
          <p:nvPr/>
        </p:nvCxnSpPr>
        <p:spPr>
          <a:xfrm>
            <a:off x="1676400" y="533400"/>
            <a:ext cx="3048000" cy="1447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57800" y="152400"/>
            <a:ext cx="1524000" cy="307777"/>
          </a:xfrm>
          <a:prstGeom prst="rect">
            <a:avLst/>
          </a:prstGeom>
          <a:noFill/>
        </p:spPr>
        <p:txBody>
          <a:bodyPr wrap="square" rtlCol="0">
            <a:spAutoFit/>
          </a:bodyPr>
          <a:lstStyle/>
          <a:p>
            <a:pPr algn="ctr"/>
            <a:r>
              <a:rPr lang="en-US" sz="1400" dirty="0">
                <a:solidFill>
                  <a:srgbClr val="FF0000"/>
                </a:solidFill>
              </a:rPr>
              <a:t>5a + 5a(1) = 5a(2)</a:t>
            </a:r>
          </a:p>
        </p:txBody>
      </p:sp>
      <p:cxnSp>
        <p:nvCxnSpPr>
          <p:cNvPr id="10" name="Straight Arrow Connector 9"/>
          <p:cNvCxnSpPr/>
          <p:nvPr/>
        </p:nvCxnSpPr>
        <p:spPr>
          <a:xfrm flipH="1">
            <a:off x="5257800" y="457200"/>
            <a:ext cx="762000" cy="2057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6550223"/>
            <a:ext cx="8534400" cy="307777"/>
          </a:xfrm>
          <a:prstGeom prst="rect">
            <a:avLst/>
          </a:prstGeom>
          <a:noFill/>
        </p:spPr>
        <p:txBody>
          <a:bodyPr wrap="square" rtlCol="0">
            <a:spAutoFit/>
          </a:bodyPr>
          <a:lstStyle/>
          <a:p>
            <a:r>
              <a:rPr lang="en-US" sz="1400" dirty="0">
                <a:solidFill>
                  <a:srgbClr val="FF0000"/>
                </a:solidFill>
              </a:rPr>
              <a:t>Form version is SEP 13. The computer file type MUST be .</a:t>
            </a:r>
            <a:r>
              <a:rPr lang="en-US" sz="1400" dirty="0" err="1">
                <a:solidFill>
                  <a:srgbClr val="FF0000"/>
                </a:solidFill>
              </a:rPr>
              <a:t>pdf</a:t>
            </a:r>
            <a:r>
              <a:rPr lang="en-US" sz="1400" dirty="0">
                <a:solidFill>
                  <a:srgbClr val="FF0000"/>
                </a:solidFill>
              </a:rPr>
              <a:t> and the form MUST be completed on a PC.</a:t>
            </a:r>
          </a:p>
        </p:txBody>
      </p:sp>
      <p:cxnSp>
        <p:nvCxnSpPr>
          <p:cNvPr id="15" name="Straight Arrow Connector 14"/>
          <p:cNvCxnSpPr>
            <a:stCxn id="14" idx="0"/>
          </p:cNvCxnSpPr>
          <p:nvPr/>
        </p:nvCxnSpPr>
        <p:spPr>
          <a:xfrm flipH="1" flipV="1">
            <a:off x="2057400" y="6477000"/>
            <a:ext cx="2590800" cy="732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6600" y="-76200"/>
            <a:ext cx="2057400" cy="738664"/>
          </a:xfrm>
          <a:prstGeom prst="rect">
            <a:avLst/>
          </a:prstGeom>
          <a:noFill/>
        </p:spPr>
        <p:txBody>
          <a:bodyPr wrap="square" rtlCol="0">
            <a:spAutoFit/>
          </a:bodyPr>
          <a:lstStyle/>
          <a:p>
            <a:pPr algn="ctr"/>
            <a:r>
              <a:rPr lang="en-US" sz="1400" dirty="0">
                <a:solidFill>
                  <a:srgbClr val="FF0000"/>
                </a:solidFill>
              </a:rPr>
              <a:t>No decimal point in Normal Academic Progression Standard</a:t>
            </a:r>
          </a:p>
        </p:txBody>
      </p:sp>
      <p:cxnSp>
        <p:nvCxnSpPr>
          <p:cNvPr id="20" name="Straight Arrow Connector 19"/>
          <p:cNvCxnSpPr>
            <a:stCxn id="19" idx="2"/>
          </p:cNvCxnSpPr>
          <p:nvPr/>
        </p:nvCxnSpPr>
        <p:spPr>
          <a:xfrm flipH="1">
            <a:off x="5257800" y="662464"/>
            <a:ext cx="2857500" cy="20045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2630269"/>
            <a:ext cx="3200400" cy="830997"/>
          </a:xfrm>
          <a:prstGeom prst="rect">
            <a:avLst/>
          </a:prstGeom>
          <a:solidFill>
            <a:schemeClr val="bg1"/>
          </a:solidFill>
        </p:spPr>
        <p:txBody>
          <a:bodyPr wrap="square" rtlCol="0">
            <a:spAutoFit/>
          </a:bodyPr>
          <a:lstStyle/>
          <a:p>
            <a:r>
              <a:rPr lang="en-US" sz="1200" dirty="0">
                <a:solidFill>
                  <a:srgbClr val="FF0000"/>
                </a:solidFill>
              </a:rPr>
              <a:t>A semester’s worth of completed and/or transfer credits reduces both 5d. the number of credits remaining and 5e the number of auth. Semesters.</a:t>
            </a:r>
          </a:p>
        </p:txBody>
      </p:sp>
      <p:cxnSp>
        <p:nvCxnSpPr>
          <p:cNvPr id="34" name="Straight Arrow Connector 33"/>
          <p:cNvCxnSpPr/>
          <p:nvPr/>
        </p:nvCxnSpPr>
        <p:spPr>
          <a:xfrm>
            <a:off x="3124200" y="2971800"/>
            <a:ext cx="1676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Left Brace 39"/>
          <p:cNvSpPr/>
          <p:nvPr/>
        </p:nvSpPr>
        <p:spPr>
          <a:xfrm>
            <a:off x="4754880" y="2971800"/>
            <a:ext cx="274320" cy="304800"/>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00DCF7E-0696-4E5D-8482-7F92FB780BAD}"/>
              </a:ext>
            </a:extLst>
          </p:cNvPr>
          <p:cNvSpPr>
            <a:spLocks noGrp="1"/>
          </p:cNvSpPr>
          <p:nvPr>
            <p:ph type="sldNum" sz="quarter" idx="12"/>
          </p:nvPr>
        </p:nvSpPr>
        <p:spPr>
          <a:xfrm>
            <a:off x="7010400" y="6516188"/>
            <a:ext cx="2133600" cy="365125"/>
          </a:xfrm>
        </p:spPr>
        <p:txBody>
          <a:bodyPr/>
          <a:lstStyle/>
          <a:p>
            <a:fld id="{E3668362-7DAE-4523-99D6-1D7E7B6FCDED}"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533400"/>
            <a:ext cx="8229600" cy="6202128"/>
          </a:xfrm>
          <a:prstGeom prst="rect">
            <a:avLst/>
          </a:prstGeom>
          <a:noFill/>
          <a:ln w="9525">
            <a:noFill/>
            <a:miter lim="800000"/>
            <a:headEnd/>
            <a:tailEnd/>
          </a:ln>
        </p:spPr>
      </p:pic>
      <p:sp>
        <p:nvSpPr>
          <p:cNvPr id="3" name="TextBox 2"/>
          <p:cNvSpPr txBox="1"/>
          <p:nvPr/>
        </p:nvSpPr>
        <p:spPr>
          <a:xfrm>
            <a:off x="228600" y="457200"/>
            <a:ext cx="3200400" cy="307777"/>
          </a:xfrm>
          <a:prstGeom prst="rect">
            <a:avLst/>
          </a:prstGeom>
          <a:noFill/>
        </p:spPr>
        <p:txBody>
          <a:bodyPr wrap="square" rtlCol="0">
            <a:spAutoFit/>
          </a:bodyPr>
          <a:lstStyle/>
          <a:p>
            <a:r>
              <a:rPr lang="en-US" sz="1400" dirty="0">
                <a:solidFill>
                  <a:srgbClr val="FF0000"/>
                </a:solidFill>
              </a:rPr>
              <a:t>The word “Semester” is not spelled out.</a:t>
            </a:r>
          </a:p>
        </p:txBody>
      </p:sp>
      <p:cxnSp>
        <p:nvCxnSpPr>
          <p:cNvPr id="4" name="Straight Arrow Connector 3"/>
          <p:cNvCxnSpPr/>
          <p:nvPr/>
        </p:nvCxnSpPr>
        <p:spPr>
          <a:xfrm>
            <a:off x="1828800" y="685800"/>
            <a:ext cx="3505200" cy="12162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33193" y="0"/>
            <a:ext cx="2057400" cy="369332"/>
          </a:xfrm>
          <a:prstGeom prst="rect">
            <a:avLst/>
          </a:prstGeom>
          <a:noFill/>
        </p:spPr>
        <p:txBody>
          <a:bodyPr wrap="square" rtlCol="0">
            <a:spAutoFit/>
          </a:bodyPr>
          <a:lstStyle/>
          <a:p>
            <a:pPr algn="ctr"/>
            <a:r>
              <a:rPr lang="en-US" u="sng" dirty="0"/>
              <a:t>INVALID FORM</a:t>
            </a:r>
          </a:p>
        </p:txBody>
      </p:sp>
      <p:sp>
        <p:nvSpPr>
          <p:cNvPr id="8" name="TextBox 7"/>
          <p:cNvSpPr txBox="1"/>
          <p:nvPr/>
        </p:nvSpPr>
        <p:spPr>
          <a:xfrm>
            <a:off x="4800600" y="304800"/>
            <a:ext cx="2438400" cy="307777"/>
          </a:xfrm>
          <a:prstGeom prst="rect">
            <a:avLst/>
          </a:prstGeom>
          <a:noFill/>
        </p:spPr>
        <p:txBody>
          <a:bodyPr wrap="square" rtlCol="0">
            <a:spAutoFit/>
          </a:bodyPr>
          <a:lstStyle/>
          <a:p>
            <a:pPr algn="ctr"/>
            <a:r>
              <a:rPr lang="en-US" sz="1400" dirty="0">
                <a:solidFill>
                  <a:srgbClr val="FF0000"/>
                </a:solidFill>
              </a:rPr>
              <a:t>5a + 5a(1) does not equal 5a(2)</a:t>
            </a:r>
          </a:p>
        </p:txBody>
      </p:sp>
      <p:sp>
        <p:nvSpPr>
          <p:cNvPr id="14" name="TextBox 13"/>
          <p:cNvSpPr txBox="1"/>
          <p:nvPr/>
        </p:nvSpPr>
        <p:spPr>
          <a:xfrm>
            <a:off x="7086600" y="-76200"/>
            <a:ext cx="2057400" cy="954107"/>
          </a:xfrm>
          <a:prstGeom prst="rect">
            <a:avLst/>
          </a:prstGeom>
          <a:noFill/>
        </p:spPr>
        <p:txBody>
          <a:bodyPr wrap="square" rtlCol="0">
            <a:spAutoFit/>
          </a:bodyPr>
          <a:lstStyle/>
          <a:p>
            <a:pPr algn="ctr"/>
            <a:r>
              <a:rPr lang="en-US" sz="1400" dirty="0">
                <a:solidFill>
                  <a:srgbClr val="FF0000"/>
                </a:solidFill>
              </a:rPr>
              <a:t>Has decimal point out to two places in Normal Academic Progression Standard</a:t>
            </a:r>
          </a:p>
        </p:txBody>
      </p:sp>
      <p:cxnSp>
        <p:nvCxnSpPr>
          <p:cNvPr id="15" name="Straight Arrow Connector 14"/>
          <p:cNvCxnSpPr>
            <a:stCxn id="14" idx="2"/>
          </p:cNvCxnSpPr>
          <p:nvPr/>
        </p:nvCxnSpPr>
        <p:spPr>
          <a:xfrm flipH="1">
            <a:off x="5638800" y="877907"/>
            <a:ext cx="2476500" cy="15604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71193" y="6550223"/>
            <a:ext cx="3581400" cy="307777"/>
          </a:xfrm>
          <a:prstGeom prst="rect">
            <a:avLst/>
          </a:prstGeom>
          <a:noFill/>
        </p:spPr>
        <p:txBody>
          <a:bodyPr wrap="square" rtlCol="0">
            <a:spAutoFit/>
          </a:bodyPr>
          <a:lstStyle/>
          <a:p>
            <a:r>
              <a:rPr lang="en-US" sz="1400" dirty="0">
                <a:solidFill>
                  <a:srgbClr val="FF0000"/>
                </a:solidFill>
              </a:rPr>
              <a:t>Form looks more like an Excel spreadsheet.</a:t>
            </a:r>
          </a:p>
        </p:txBody>
      </p:sp>
      <p:cxnSp>
        <p:nvCxnSpPr>
          <p:cNvPr id="22" name="Straight Arrow Connector 21"/>
          <p:cNvCxnSpPr>
            <a:stCxn id="19" idx="0"/>
          </p:cNvCxnSpPr>
          <p:nvPr/>
        </p:nvCxnSpPr>
        <p:spPr>
          <a:xfrm flipH="1" flipV="1">
            <a:off x="4038600" y="5980093"/>
            <a:ext cx="523293" cy="5701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2286000"/>
            <a:ext cx="3276600" cy="646331"/>
          </a:xfrm>
          <a:prstGeom prst="rect">
            <a:avLst/>
          </a:prstGeom>
          <a:solidFill>
            <a:schemeClr val="bg1"/>
          </a:solidFill>
        </p:spPr>
        <p:txBody>
          <a:bodyPr wrap="square" rtlCol="0">
            <a:spAutoFit/>
          </a:bodyPr>
          <a:lstStyle/>
          <a:p>
            <a:r>
              <a:rPr lang="en-US" sz="1200" dirty="0">
                <a:solidFill>
                  <a:srgbClr val="FF0000"/>
                </a:solidFill>
              </a:rPr>
              <a:t>A semester’s worth of transfer credits does not reduce neither 5d. the number of credits remaining nor  5e the number of auth. Semesters.</a:t>
            </a:r>
          </a:p>
        </p:txBody>
      </p:sp>
      <p:cxnSp>
        <p:nvCxnSpPr>
          <p:cNvPr id="25" name="Straight Arrow Connector 24"/>
          <p:cNvCxnSpPr>
            <a:stCxn id="24" idx="3"/>
            <a:endCxn id="33" idx="1"/>
          </p:cNvCxnSpPr>
          <p:nvPr/>
        </p:nvCxnSpPr>
        <p:spPr>
          <a:xfrm>
            <a:off x="3276600" y="2609166"/>
            <a:ext cx="1874520" cy="2094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a:off x="5151120" y="2704324"/>
            <a:ext cx="182880" cy="228600"/>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flipH="1">
            <a:off x="5638800" y="609600"/>
            <a:ext cx="1066800" cy="17128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297592-7DB7-41A1-8144-25C0B440C341}"/>
              </a:ext>
            </a:extLst>
          </p:cNvPr>
          <p:cNvSpPr>
            <a:spLocks noGrp="1"/>
          </p:cNvSpPr>
          <p:nvPr>
            <p:ph type="sldNum" sz="quarter" idx="12"/>
          </p:nvPr>
        </p:nvSpPr>
        <p:spPr>
          <a:xfrm>
            <a:off x="6982428" y="6480362"/>
            <a:ext cx="2133600" cy="365125"/>
          </a:xfrm>
        </p:spPr>
        <p:txBody>
          <a:bodyPr/>
          <a:lstStyle/>
          <a:p>
            <a:fld id="{E3668362-7DAE-4523-99D6-1D7E7B6FCDED}"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ADB78-A013-4499-9680-4F055B9B212D}"/>
              </a:ext>
            </a:extLst>
          </p:cNvPr>
          <p:cNvSpPr>
            <a:spLocks noGrp="1"/>
          </p:cNvSpPr>
          <p:nvPr>
            <p:ph type="sldNum" sz="quarter" idx="12"/>
          </p:nvPr>
        </p:nvSpPr>
        <p:spPr/>
        <p:txBody>
          <a:bodyPr/>
          <a:lstStyle/>
          <a:p>
            <a:fld id="{E3668362-7DAE-4523-99D6-1D7E7B6FCDED}" type="slidenum">
              <a:rPr lang="en-US" smtClean="0"/>
              <a:pPr/>
              <a:t>52</a:t>
            </a:fld>
            <a:endParaRPr lang="en-US"/>
          </a:p>
        </p:txBody>
      </p:sp>
      <p:sp>
        <p:nvSpPr>
          <p:cNvPr id="3" name="TextBox 2">
            <a:extLst>
              <a:ext uri="{FF2B5EF4-FFF2-40B4-BE49-F238E27FC236}">
                <a16:creationId xmlns:a16="http://schemas.microsoft.com/office/drawing/2014/main" id="{D2876CFD-DBBD-4553-88AC-363690668A4A}"/>
              </a:ext>
            </a:extLst>
          </p:cNvPr>
          <p:cNvSpPr txBox="1"/>
          <p:nvPr/>
        </p:nvSpPr>
        <p:spPr>
          <a:xfrm>
            <a:off x="533400" y="609600"/>
            <a:ext cx="8153400" cy="5632311"/>
          </a:xfrm>
          <a:prstGeom prst="rect">
            <a:avLst/>
          </a:prstGeom>
          <a:noFill/>
        </p:spPr>
        <p:txBody>
          <a:bodyPr wrap="square" rtlCol="0">
            <a:spAutoFit/>
          </a:bodyPr>
          <a:lstStyle/>
          <a:p>
            <a:r>
              <a:rPr lang="en-US" dirty="0"/>
              <a:t>Click on the link at the bottom to access 104-Rs that have been partially-completed for select majors.</a:t>
            </a:r>
          </a:p>
          <a:p>
            <a:endParaRPr lang="en-US" dirty="0"/>
          </a:p>
          <a:p>
            <a:r>
              <a:rPr lang="en-US" dirty="0"/>
              <a:t>In the partially-completed 104-Rs, you will need to:</a:t>
            </a:r>
            <a:br>
              <a:rPr lang="en-US" dirty="0"/>
            </a:br>
            <a:r>
              <a:rPr lang="en-US" dirty="0"/>
              <a:t>- Enter the appropriate year for each semester in section 7</a:t>
            </a:r>
            <a:br>
              <a:rPr lang="en-US" dirty="0"/>
            </a:br>
            <a:endParaRPr lang="en-US" dirty="0"/>
          </a:p>
          <a:p>
            <a:r>
              <a:rPr lang="en-US" dirty="0"/>
              <a:t>- Replace XXX ### with the course number for that class. If the course title for one of these entries says “(GA) Gen Ed in Arts”, enter (GA) then the name of the course. </a:t>
            </a:r>
            <a:br>
              <a:rPr lang="en-US" dirty="0"/>
            </a:br>
            <a:r>
              <a:rPr lang="en-US" dirty="0"/>
              <a:t>For example, replace: 	XXX ###	| (GA) Gen Ed in Arts</a:t>
            </a:r>
          </a:p>
          <a:p>
            <a:r>
              <a:rPr lang="en-US" dirty="0"/>
              <a:t> 	            with: 	THEA 100	| (GA) </a:t>
            </a:r>
            <a:r>
              <a:rPr lang="en-US" b="0" i="0" dirty="0">
                <a:solidFill>
                  <a:srgbClr val="353535"/>
                </a:solidFill>
                <a:effectLst/>
                <a:latin typeface="Helvetica Neue"/>
              </a:rPr>
              <a:t>Art of the Theatre</a:t>
            </a:r>
            <a:br>
              <a:rPr lang="en-US" b="0" i="0" dirty="0">
                <a:solidFill>
                  <a:srgbClr val="353535"/>
                </a:solidFill>
                <a:effectLst/>
                <a:latin typeface="Helvetica Neue"/>
              </a:rPr>
            </a:br>
            <a:endParaRPr lang="en-US" b="0" i="0" dirty="0">
              <a:solidFill>
                <a:srgbClr val="353535"/>
              </a:solidFill>
              <a:effectLst/>
              <a:latin typeface="Helvetica Neue"/>
            </a:endParaRPr>
          </a:p>
          <a:p>
            <a:r>
              <a:rPr lang="en-US" dirty="0">
                <a:solidFill>
                  <a:srgbClr val="353535"/>
                </a:solidFill>
                <a:latin typeface="Helvetica Neue"/>
              </a:rPr>
              <a:t>- </a:t>
            </a:r>
            <a:r>
              <a:rPr lang="en-US" dirty="0"/>
              <a:t>Where you must select one choice from a list of options, pick one of the options and fill in the course number under No. and course name under Course Title.</a:t>
            </a:r>
            <a:br>
              <a:rPr lang="en-US" dirty="0"/>
            </a:br>
            <a:r>
              <a:rPr lang="en-US" dirty="0"/>
              <a:t>For example, replace: 	HIST 130	| (GH) pick 130,143,144 or 173</a:t>
            </a:r>
          </a:p>
          <a:p>
            <a:r>
              <a:rPr lang="en-US" dirty="0"/>
              <a:t> 	            with: 	HIST 144	| (GH,US.PME) </a:t>
            </a:r>
            <a:r>
              <a:rPr lang="en-US" b="0" i="0" dirty="0">
                <a:solidFill>
                  <a:srgbClr val="353535"/>
                </a:solidFill>
                <a:effectLst/>
                <a:latin typeface="Helvetica Neue"/>
              </a:rPr>
              <a:t>World War II</a:t>
            </a:r>
            <a:br>
              <a:rPr lang="en-US" b="0" i="0" dirty="0">
                <a:solidFill>
                  <a:srgbClr val="353535"/>
                </a:solidFill>
                <a:effectLst/>
                <a:latin typeface="Helvetica Neue"/>
              </a:rPr>
            </a:br>
            <a:endParaRPr lang="en-US" b="0" i="0" dirty="0">
              <a:solidFill>
                <a:srgbClr val="353535"/>
              </a:solidFill>
              <a:effectLst/>
              <a:latin typeface="Helvetica Neue"/>
            </a:endParaRPr>
          </a:p>
          <a:p>
            <a:r>
              <a:rPr lang="en-US" dirty="0"/>
              <a:t>Remember: Each requirement must have the name and number of an actual course that fulfills that requirement. Do NOT leave the placeholder (like “Gen Ed in Humanities” or “Two-piece Sequence” – replace the placeholder with a course name and number.</a:t>
            </a:r>
          </a:p>
        </p:txBody>
      </p:sp>
      <p:sp>
        <p:nvSpPr>
          <p:cNvPr id="5" name="Rectangle 4">
            <a:extLst>
              <a:ext uri="{FF2B5EF4-FFF2-40B4-BE49-F238E27FC236}">
                <a16:creationId xmlns:a16="http://schemas.microsoft.com/office/drawing/2014/main" id="{929904AF-EFF6-45CA-B4E7-2F7A26332FCF}"/>
              </a:ext>
            </a:extLst>
          </p:cNvPr>
          <p:cNvSpPr/>
          <p:nvPr/>
        </p:nvSpPr>
        <p:spPr>
          <a:xfrm>
            <a:off x="4114800" y="4282718"/>
            <a:ext cx="15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78834"/>
          </a:xfrm>
          <a:prstGeom prst="rect">
            <a:avLst/>
          </a:prstGeom>
        </p:spPr>
        <p:txBody>
          <a:bodyPr wrap="square">
            <a:spAutoFit/>
          </a:bodyPr>
          <a:lstStyle/>
          <a:p>
            <a:pPr algn="ctr"/>
            <a:r>
              <a:rPr lang="en-US" sz="2000" b="1" dirty="0"/>
              <a:t>Penn State General Education Courses</a:t>
            </a:r>
          </a:p>
          <a:p>
            <a:r>
              <a:rPr lang="en-US" dirty="0"/>
              <a:t>All students seeking a Baccalaureate degree at Penn State must complete 45 credits in general education (Gen Ed) divided among the categories below. Some majors will double count specific required-for-major courses for certain general education classes. See </a:t>
            </a:r>
            <a:r>
              <a:rPr lang="en-US" dirty="0">
                <a:hlinkClick r:id="rId3"/>
              </a:rPr>
              <a:t>https://bulletins.psu.edu/undergraduate/general-education/baccalaureate-degree-general-education-program/</a:t>
            </a:r>
            <a:br>
              <a:rPr lang="en-US" dirty="0"/>
            </a:br>
            <a:endParaRPr lang="en-US" b="1" dirty="0"/>
          </a:p>
          <a:p>
            <a:pPr marL="347663" lvl="1">
              <a:spcAft>
                <a:spcPts val="900"/>
              </a:spcAft>
            </a:pPr>
            <a:r>
              <a:rPr lang="en-US" b="1" dirty="0"/>
              <a:t>Writing/Speaking (</a:t>
            </a:r>
            <a:r>
              <a:rPr lang="en-US" b="1" dirty="0" err="1"/>
              <a:t>GWS</a:t>
            </a:r>
            <a:r>
              <a:rPr lang="en-US" b="1" dirty="0"/>
              <a:t>): 9 credits </a:t>
            </a:r>
          </a:p>
          <a:p>
            <a:pPr marL="347663" lvl="1">
              <a:spcAft>
                <a:spcPts val="900"/>
              </a:spcAft>
            </a:pPr>
            <a:r>
              <a:rPr lang="en-US" b="1" dirty="0"/>
              <a:t>Quantification (</a:t>
            </a:r>
            <a:r>
              <a:rPr lang="en-US" b="1" dirty="0" err="1"/>
              <a:t>GQ</a:t>
            </a:r>
            <a:r>
              <a:rPr lang="en-US" b="1" dirty="0"/>
              <a:t>): 6 credits </a:t>
            </a:r>
          </a:p>
          <a:p>
            <a:pPr marL="347663" lvl="1">
              <a:spcAft>
                <a:spcPts val="900"/>
              </a:spcAft>
            </a:pPr>
            <a:r>
              <a:rPr lang="en-US" b="1" dirty="0"/>
              <a:t>Natural Sciences (GN): 9 credits </a:t>
            </a:r>
            <a:r>
              <a:rPr lang="en-US" dirty="0"/>
              <a:t>(one class with a lab) </a:t>
            </a:r>
          </a:p>
          <a:p>
            <a:pPr marL="347663" lvl="1">
              <a:spcAft>
                <a:spcPts val="900"/>
              </a:spcAft>
            </a:pPr>
            <a:r>
              <a:rPr lang="en-US" b="1" dirty="0"/>
              <a:t>Arts (GA): 6 credits </a:t>
            </a:r>
          </a:p>
          <a:p>
            <a:pPr marL="347663" lvl="1">
              <a:spcAft>
                <a:spcPts val="900"/>
              </a:spcAft>
            </a:pPr>
            <a:r>
              <a:rPr lang="en-US" b="1" dirty="0"/>
              <a:t>Humanities (GH): 6 credits </a:t>
            </a:r>
          </a:p>
          <a:p>
            <a:pPr marL="347663" lvl="1">
              <a:spcAft>
                <a:spcPts val="900"/>
              </a:spcAft>
            </a:pPr>
            <a:r>
              <a:rPr lang="en-US" b="1" dirty="0"/>
              <a:t>Social &amp; Behavioral Sciences (GS): 6 credits </a:t>
            </a:r>
          </a:p>
          <a:p>
            <a:pPr marL="347663" lvl="1">
              <a:spcAft>
                <a:spcPts val="900"/>
              </a:spcAft>
            </a:pPr>
            <a:r>
              <a:rPr lang="en-US" b="1" dirty="0"/>
              <a:t>Health and Wellness (GHW): 3 credits   </a:t>
            </a:r>
            <a:br>
              <a:rPr lang="en-US" b="1" dirty="0"/>
            </a:br>
            <a:r>
              <a:rPr lang="en-US" dirty="0"/>
              <a:t>[Previously called Health &amp; Physical Activity (GHA)]</a:t>
            </a:r>
          </a:p>
          <a:p>
            <a:pPr>
              <a:spcAft>
                <a:spcPts val="900"/>
              </a:spcAft>
            </a:pPr>
            <a:r>
              <a:rPr lang="en-US" dirty="0"/>
              <a:t>(Note: consider the “Move 3” option to re-distribute 3 credits from and between those required in GN, GA, GH, GS, and GHW. You must take at least 3 credits in each Knowledge Domain.)</a:t>
            </a:r>
          </a:p>
          <a:p>
            <a:pPr lvl="1">
              <a:spcAft>
                <a:spcPts val="900"/>
              </a:spcAft>
            </a:pPr>
            <a:r>
              <a:rPr lang="en-US" b="1" dirty="0"/>
              <a:t>Diversity:  </a:t>
            </a:r>
            <a:r>
              <a:rPr lang="en-US" dirty="0"/>
              <a:t>A course for General Education or BA requirement can also count for either the US Cultures (US) or Intercultural/International (IL) requirement. </a:t>
            </a:r>
          </a:p>
          <a:p>
            <a:pPr lvl="1"/>
            <a:r>
              <a:rPr lang="en-US" b="1" dirty="0"/>
              <a:t>First-Year Seminar (S, T, X, or PSU)</a:t>
            </a:r>
          </a:p>
          <a:p>
            <a:endParaRPr lang="en-US" b="1" dirty="0"/>
          </a:p>
        </p:txBody>
      </p:sp>
      <p:cxnSp>
        <p:nvCxnSpPr>
          <p:cNvPr id="4" name="Straight Connector 3">
            <a:extLst>
              <a:ext uri="{FF2B5EF4-FFF2-40B4-BE49-F238E27FC236}">
                <a16:creationId xmlns:a16="http://schemas.microsoft.com/office/drawing/2014/main" id="{B8AE8523-8DA3-4404-9EE8-F46F43AFA144}"/>
              </a:ext>
            </a:extLst>
          </p:cNvPr>
          <p:cNvCxnSpPr>
            <a:cxnSpLocks/>
          </p:cNvCxnSpPr>
          <p:nvPr/>
        </p:nvCxnSpPr>
        <p:spPr>
          <a:xfrm>
            <a:off x="152400" y="2746022"/>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40F9C6-F083-432F-9524-442C2B7E9D8C}"/>
              </a:ext>
            </a:extLst>
          </p:cNvPr>
          <p:cNvSpPr txBox="1"/>
          <p:nvPr/>
        </p:nvSpPr>
        <p:spPr>
          <a:xfrm rot="16200000">
            <a:off x="-249954" y="2154954"/>
            <a:ext cx="1066318" cy="261610"/>
          </a:xfrm>
          <a:prstGeom prst="rect">
            <a:avLst/>
          </a:prstGeom>
          <a:noFill/>
        </p:spPr>
        <p:txBody>
          <a:bodyPr wrap="none" rtlCol="0">
            <a:spAutoFit/>
          </a:bodyPr>
          <a:lstStyle/>
          <a:p>
            <a:r>
              <a:rPr lang="en-US" sz="1100" b="1" dirty="0"/>
              <a:t>FOUNDATIONS</a:t>
            </a:r>
            <a:endParaRPr lang="en-US" sz="1100" dirty="0"/>
          </a:p>
        </p:txBody>
      </p:sp>
      <p:sp>
        <p:nvSpPr>
          <p:cNvPr id="8" name="TextBox 7">
            <a:extLst>
              <a:ext uri="{FF2B5EF4-FFF2-40B4-BE49-F238E27FC236}">
                <a16:creationId xmlns:a16="http://schemas.microsoft.com/office/drawing/2014/main" id="{83069BB7-A0F1-40F4-BB9C-6BFCDEE640A4}"/>
              </a:ext>
            </a:extLst>
          </p:cNvPr>
          <p:cNvSpPr txBox="1"/>
          <p:nvPr/>
        </p:nvSpPr>
        <p:spPr>
          <a:xfrm rot="16200000">
            <a:off x="-506435" y="3643861"/>
            <a:ext cx="1579278" cy="276999"/>
          </a:xfrm>
          <a:prstGeom prst="rect">
            <a:avLst/>
          </a:prstGeom>
          <a:noFill/>
        </p:spPr>
        <p:txBody>
          <a:bodyPr wrap="none" rtlCol="0">
            <a:spAutoFit/>
          </a:bodyPr>
          <a:lstStyle/>
          <a:p>
            <a:r>
              <a:rPr lang="en-US" sz="1100" b="1" dirty="0"/>
              <a:t>KNOWLEDGE</a:t>
            </a:r>
            <a:r>
              <a:rPr lang="en-US" sz="1200" b="1" dirty="0"/>
              <a:t> </a:t>
            </a:r>
            <a:r>
              <a:rPr lang="en-US" sz="1100" b="1" dirty="0"/>
              <a:t>DOMAINS</a:t>
            </a:r>
            <a:endParaRPr lang="en-US" sz="900" dirty="0"/>
          </a:p>
        </p:txBody>
      </p:sp>
      <p:sp>
        <p:nvSpPr>
          <p:cNvPr id="5" name="TextBox 4">
            <a:extLst>
              <a:ext uri="{FF2B5EF4-FFF2-40B4-BE49-F238E27FC236}">
                <a16:creationId xmlns:a16="http://schemas.microsoft.com/office/drawing/2014/main" id="{87046657-134B-46B6-B249-71FC2AA14430}"/>
              </a:ext>
            </a:extLst>
          </p:cNvPr>
          <p:cNvSpPr txBox="1"/>
          <p:nvPr/>
        </p:nvSpPr>
        <p:spPr>
          <a:xfrm>
            <a:off x="5638800" y="1524000"/>
            <a:ext cx="3276600" cy="3416320"/>
          </a:xfrm>
          <a:prstGeom prst="rect">
            <a:avLst/>
          </a:prstGeom>
          <a:noFill/>
          <a:ln w="34925">
            <a:solidFill>
              <a:schemeClr val="accent1"/>
            </a:solidFill>
          </a:ln>
        </p:spPr>
        <p:txBody>
          <a:bodyPr wrap="square" rtlCol="0">
            <a:spAutoFit/>
          </a:bodyPr>
          <a:lstStyle/>
          <a:p>
            <a:r>
              <a:rPr lang="en-US" u="sng" dirty="0"/>
              <a:t>Inter-Domain or Linked courses</a:t>
            </a:r>
          </a:p>
          <a:p>
            <a:r>
              <a:rPr lang="en-US" dirty="0"/>
              <a:t>If you use a pair of either Inter-domain (ID) or Linked (LK) courses as part of your general education requirement, these six credits are in lieu of three credits in GN, GA, GH, or GS and three credits in GN, GA, GH, or GS, but not six credits from one category. Your plan needs a total of 45 credits of Gen Eds with or without ID or LK courses.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7108"/>
          </a:xfrm>
          <a:prstGeom prst="rect">
            <a:avLst/>
          </a:prstGeom>
        </p:spPr>
        <p:txBody>
          <a:bodyPr wrap="square">
            <a:spAutoFit/>
          </a:bodyPr>
          <a:lstStyle/>
          <a:p>
            <a:pPr algn="ctr"/>
            <a:r>
              <a:rPr lang="en-US" sz="2000" b="1" dirty="0"/>
              <a:t>Penn State General Education Worksheet</a:t>
            </a:r>
          </a:p>
          <a:p>
            <a:endParaRPr lang="en-US" b="1" dirty="0"/>
          </a:p>
        </p:txBody>
      </p:sp>
      <p:sp>
        <p:nvSpPr>
          <p:cNvPr id="3" name="Slide Number Placeholder 2">
            <a:extLst>
              <a:ext uri="{FF2B5EF4-FFF2-40B4-BE49-F238E27FC236}">
                <a16:creationId xmlns:a16="http://schemas.microsoft.com/office/drawing/2014/main" id="{BDE7E187-D128-4823-A0B5-81FC2DB3A73E}"/>
              </a:ext>
            </a:extLst>
          </p:cNvPr>
          <p:cNvSpPr>
            <a:spLocks noGrp="1"/>
          </p:cNvSpPr>
          <p:nvPr>
            <p:ph type="sldNum" sz="quarter" idx="12"/>
          </p:nvPr>
        </p:nvSpPr>
        <p:spPr/>
        <p:txBody>
          <a:bodyPr/>
          <a:lstStyle/>
          <a:p>
            <a:fld id="{E3668362-7DAE-4523-99D6-1D7E7B6FCDED}" type="slidenum">
              <a:rPr lang="en-US" smtClean="0"/>
              <a:pPr/>
              <a:t>7</a:t>
            </a:fld>
            <a:endParaRPr lang="en-US"/>
          </a:p>
        </p:txBody>
      </p:sp>
      <p:sp>
        <p:nvSpPr>
          <p:cNvPr id="9" name="TextBox 8">
            <a:extLst>
              <a:ext uri="{FF2B5EF4-FFF2-40B4-BE49-F238E27FC236}">
                <a16:creationId xmlns:a16="http://schemas.microsoft.com/office/drawing/2014/main" id="{B15498D6-9DB4-4AAF-B400-25E5AD880D05}"/>
              </a:ext>
            </a:extLst>
          </p:cNvPr>
          <p:cNvSpPr txBox="1"/>
          <p:nvPr/>
        </p:nvSpPr>
        <p:spPr>
          <a:xfrm>
            <a:off x="0" y="5945415"/>
            <a:ext cx="9067800" cy="920701"/>
          </a:xfrm>
          <a:prstGeom prst="rect">
            <a:avLst/>
          </a:prstGeom>
          <a:noFill/>
        </p:spPr>
        <p:txBody>
          <a:bodyPr wrap="square" rtlCol="0">
            <a:spAutoFit/>
          </a:bodyPr>
          <a:lstStyle/>
          <a:p>
            <a:r>
              <a:rPr lang="en-US" sz="1400" u="sng" dirty="0">
                <a:solidFill>
                  <a:srgbClr val="005A9E"/>
                </a:solidFill>
              </a:rPr>
              <a:t>Inter-domain</a:t>
            </a:r>
            <a:r>
              <a:rPr lang="en-US" sz="1400" dirty="0"/>
              <a:t> (ID) or </a:t>
            </a:r>
            <a:r>
              <a:rPr lang="en-US" sz="1400" u="sng" dirty="0">
                <a:solidFill>
                  <a:srgbClr val="005A9E"/>
                </a:solidFill>
              </a:rPr>
              <a:t>Linked Courses </a:t>
            </a:r>
            <a:r>
              <a:rPr lang="en-US" sz="1400" dirty="0"/>
              <a:t>(LK)  6 credits (if used, three less credits in two categories each except GWS and GQ)</a:t>
            </a:r>
          </a:p>
          <a:p>
            <a:pPr>
              <a:lnSpc>
                <a:spcPct val="150000"/>
              </a:lnSpc>
              <a:tabLst>
                <a:tab pos="4572000" algn="l"/>
              </a:tabLst>
            </a:pPr>
            <a:r>
              <a:rPr lang="en-US" sz="1400" dirty="0"/>
              <a:t>_______________________________________________	</a:t>
            </a:r>
          </a:p>
          <a:p>
            <a:pPr>
              <a:lnSpc>
                <a:spcPct val="150000"/>
              </a:lnSpc>
              <a:tabLst>
                <a:tab pos="4572000" algn="l"/>
              </a:tabLst>
            </a:pPr>
            <a:r>
              <a:rPr lang="en-US" sz="1400" dirty="0"/>
              <a:t>_______________________________________________</a:t>
            </a:r>
          </a:p>
        </p:txBody>
      </p:sp>
      <p:sp>
        <p:nvSpPr>
          <p:cNvPr id="10" name="TextBox 9">
            <a:extLst>
              <a:ext uri="{FF2B5EF4-FFF2-40B4-BE49-F238E27FC236}">
                <a16:creationId xmlns:a16="http://schemas.microsoft.com/office/drawing/2014/main" id="{6342B524-80F3-4CDD-879F-12B1460B7DC1}"/>
              </a:ext>
            </a:extLst>
          </p:cNvPr>
          <p:cNvSpPr txBox="1"/>
          <p:nvPr/>
        </p:nvSpPr>
        <p:spPr>
          <a:xfrm>
            <a:off x="1676400" y="1178243"/>
            <a:ext cx="1524000" cy="261610"/>
          </a:xfrm>
          <a:prstGeom prst="rect">
            <a:avLst/>
          </a:prstGeom>
          <a:noFill/>
        </p:spPr>
        <p:txBody>
          <a:bodyPr wrap="square" rtlCol="0">
            <a:spAutoFit/>
          </a:bodyPr>
          <a:lstStyle/>
          <a:p>
            <a:r>
              <a:rPr lang="en-US" sz="1100" dirty="0">
                <a:solidFill>
                  <a:srgbClr val="00467A"/>
                </a:solidFill>
                <a:latin typeface="Arial" panose="020B0604020202020204" pitchFamily="34" charset="0"/>
                <a:cs typeface="Arial" panose="020B0604020202020204" pitchFamily="34" charset="0"/>
              </a:rPr>
              <a:t>or </a:t>
            </a:r>
            <a:r>
              <a:rPr lang="en-US" sz="1100" dirty="0">
                <a:solidFill>
                  <a:srgbClr val="005A9E"/>
                </a:solidFill>
                <a:latin typeface="Arial" panose="020B0604020202020204" pitchFamily="34" charset="0"/>
                <a:cs typeface="Arial" panose="020B0604020202020204" pitchFamily="34" charset="0"/>
              </a:rPr>
              <a:t>ENGL 137H</a:t>
            </a:r>
          </a:p>
        </p:txBody>
      </p:sp>
      <p:sp>
        <p:nvSpPr>
          <p:cNvPr id="11" name="TextBox 10">
            <a:extLst>
              <a:ext uri="{FF2B5EF4-FFF2-40B4-BE49-F238E27FC236}">
                <a16:creationId xmlns:a16="http://schemas.microsoft.com/office/drawing/2014/main" id="{28D2A069-1FC3-4AC2-A14C-BA81A1A98EDE}"/>
              </a:ext>
            </a:extLst>
          </p:cNvPr>
          <p:cNvSpPr txBox="1"/>
          <p:nvPr/>
        </p:nvSpPr>
        <p:spPr>
          <a:xfrm>
            <a:off x="3009900" y="1489765"/>
            <a:ext cx="1524000" cy="261610"/>
          </a:xfrm>
          <a:prstGeom prst="rect">
            <a:avLst/>
          </a:prstGeom>
          <a:noFill/>
        </p:spPr>
        <p:txBody>
          <a:bodyPr wrap="square" rtlCol="0">
            <a:spAutoFit/>
          </a:bodyPr>
          <a:lstStyle/>
          <a:p>
            <a:r>
              <a:rPr lang="en-US" sz="1100" dirty="0">
                <a:solidFill>
                  <a:srgbClr val="005A9E"/>
                </a:solidFill>
                <a:latin typeface="Arial" panose="020B0604020202020204" pitchFamily="34" charset="0"/>
                <a:cs typeface="Arial" panose="020B0604020202020204" pitchFamily="34" charset="0"/>
              </a:rPr>
              <a:t>or ENGL / CAS 138T</a:t>
            </a:r>
          </a:p>
        </p:txBody>
      </p:sp>
      <p:pic>
        <p:nvPicPr>
          <p:cNvPr id="4" name="Picture 3">
            <a:extLst>
              <a:ext uri="{FF2B5EF4-FFF2-40B4-BE49-F238E27FC236}">
                <a16:creationId xmlns:a16="http://schemas.microsoft.com/office/drawing/2014/main" id="{70653ED0-F3F8-47E1-B26F-87A181D2F8F1}"/>
              </a:ext>
            </a:extLst>
          </p:cNvPr>
          <p:cNvPicPr>
            <a:picLocks noChangeAspect="1"/>
          </p:cNvPicPr>
          <p:nvPr/>
        </p:nvPicPr>
        <p:blipFill>
          <a:blip r:embed="rId3"/>
          <a:stretch>
            <a:fillRect/>
          </a:stretch>
        </p:blipFill>
        <p:spPr>
          <a:xfrm>
            <a:off x="0" y="403680"/>
            <a:ext cx="9144000" cy="5495925"/>
          </a:xfrm>
          <a:prstGeom prst="rect">
            <a:avLst/>
          </a:prstGeom>
        </p:spPr>
      </p:pic>
      <p:sp>
        <p:nvSpPr>
          <p:cNvPr id="5" name="TextBox 4">
            <a:extLst>
              <a:ext uri="{FF2B5EF4-FFF2-40B4-BE49-F238E27FC236}">
                <a16:creationId xmlns:a16="http://schemas.microsoft.com/office/drawing/2014/main" id="{756DC5B5-CEB6-4E97-8EB5-EFFD230AE928}"/>
              </a:ext>
            </a:extLst>
          </p:cNvPr>
          <p:cNvSpPr txBox="1"/>
          <p:nvPr/>
        </p:nvSpPr>
        <p:spPr>
          <a:xfrm>
            <a:off x="-20934" y="-75068"/>
            <a:ext cx="2438400" cy="338554"/>
          </a:xfrm>
          <a:prstGeom prst="rect">
            <a:avLst/>
          </a:prstGeom>
          <a:noFill/>
        </p:spPr>
        <p:txBody>
          <a:bodyPr wrap="square" rtlCol="0">
            <a:spAutoFit/>
          </a:bodyPr>
          <a:lstStyle/>
          <a:p>
            <a:r>
              <a:rPr lang="en-US" sz="1600" b="1" i="1" dirty="0"/>
              <a:t>Print and use for planning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PME and Military Studies Minor</a:t>
            </a:r>
          </a:p>
        </p:txBody>
      </p:sp>
      <p:sp>
        <p:nvSpPr>
          <p:cNvPr id="4" name="Content Placeholder 3"/>
          <p:cNvSpPr>
            <a:spLocks noGrp="1"/>
          </p:cNvSpPr>
          <p:nvPr>
            <p:ph idx="1"/>
          </p:nvPr>
        </p:nvSpPr>
        <p:spPr>
          <a:xfrm>
            <a:off x="457200" y="1196340"/>
            <a:ext cx="8229600" cy="5387022"/>
          </a:xfrm>
        </p:spPr>
        <p:txBody>
          <a:bodyPr>
            <a:noAutofit/>
          </a:bodyPr>
          <a:lstStyle/>
          <a:p>
            <a:pPr>
              <a:spcAft>
                <a:spcPts val="1200"/>
              </a:spcAft>
            </a:pPr>
            <a:r>
              <a:rPr lang="en-US" sz="1800" dirty="0"/>
              <a:t>Students who decide to complete the ROTC program </a:t>
            </a:r>
            <a:r>
              <a:rPr lang="en-US" sz="1800" b="1" u="sng" dirty="0"/>
              <a:t>must</a:t>
            </a:r>
            <a:r>
              <a:rPr lang="en-US" sz="1800" dirty="0"/>
              <a:t> take one authorized Military History course to fulfill one of the Professional Military Education (PME) requirements to be commissioned. </a:t>
            </a:r>
          </a:p>
          <a:p>
            <a:pPr indent="0">
              <a:spcAft>
                <a:spcPts val="1200"/>
              </a:spcAft>
              <a:buNone/>
            </a:pPr>
            <a:r>
              <a:rPr lang="en-US" sz="1800" dirty="0"/>
              <a:t>Although nine classes at Penn State have been approved for this requirement, your best option is to select one of the five that also count toward the General Education requirement. The five are: </a:t>
            </a:r>
            <a:br>
              <a:rPr lang="en-US" sz="1800" dirty="0"/>
            </a:br>
            <a:r>
              <a:rPr lang="en-US" sz="1800" dirty="0" err="1">
                <a:solidFill>
                  <a:srgbClr val="C00000"/>
                </a:solidFill>
              </a:rPr>
              <a:t>HIST</a:t>
            </a:r>
            <a:r>
              <a:rPr lang="en-US" sz="1800" dirty="0">
                <a:solidFill>
                  <a:srgbClr val="C00000"/>
                </a:solidFill>
              </a:rPr>
              <a:t> 130 (</a:t>
            </a:r>
            <a:r>
              <a:rPr lang="en-US" sz="1800" dirty="0" err="1">
                <a:solidFill>
                  <a:srgbClr val="C00000"/>
                </a:solidFill>
              </a:rPr>
              <a:t>GH</a:t>
            </a:r>
            <a:r>
              <a:rPr lang="en-US" sz="1800" dirty="0">
                <a:solidFill>
                  <a:srgbClr val="C00000"/>
                </a:solidFill>
              </a:rPr>
              <a:t>), </a:t>
            </a:r>
            <a:r>
              <a:rPr lang="en-US" sz="1800" dirty="0" err="1">
                <a:solidFill>
                  <a:srgbClr val="C00000"/>
                </a:solidFill>
              </a:rPr>
              <a:t>HIST</a:t>
            </a:r>
            <a:r>
              <a:rPr lang="en-US" sz="1800" dirty="0">
                <a:solidFill>
                  <a:srgbClr val="C00000"/>
                </a:solidFill>
              </a:rPr>
              <a:t> 143 (</a:t>
            </a:r>
            <a:r>
              <a:rPr lang="en-US" sz="1800" dirty="0" err="1">
                <a:solidFill>
                  <a:srgbClr val="C00000"/>
                </a:solidFill>
              </a:rPr>
              <a:t>GH</a:t>
            </a:r>
            <a:r>
              <a:rPr lang="en-US" sz="1800" dirty="0">
                <a:solidFill>
                  <a:srgbClr val="C00000"/>
                </a:solidFill>
              </a:rPr>
              <a:t>), </a:t>
            </a:r>
            <a:r>
              <a:rPr lang="en-US" sz="1800" dirty="0" err="1">
                <a:solidFill>
                  <a:srgbClr val="C00000"/>
                </a:solidFill>
              </a:rPr>
              <a:t>HIST</a:t>
            </a:r>
            <a:r>
              <a:rPr lang="en-US" sz="1800" dirty="0">
                <a:solidFill>
                  <a:srgbClr val="C00000"/>
                </a:solidFill>
              </a:rPr>
              <a:t> 144 (</a:t>
            </a:r>
            <a:r>
              <a:rPr lang="en-US" sz="1800" dirty="0" err="1">
                <a:solidFill>
                  <a:srgbClr val="C00000"/>
                </a:solidFill>
              </a:rPr>
              <a:t>GH</a:t>
            </a:r>
            <a:r>
              <a:rPr lang="en-US" sz="1800" dirty="0">
                <a:solidFill>
                  <a:srgbClr val="C00000"/>
                </a:solidFill>
              </a:rPr>
              <a:t>), </a:t>
            </a:r>
            <a:r>
              <a:rPr lang="en-US" sz="1800" dirty="0" err="1">
                <a:solidFill>
                  <a:srgbClr val="C00000"/>
                </a:solidFill>
              </a:rPr>
              <a:t>HIST</a:t>
            </a:r>
            <a:r>
              <a:rPr lang="en-US" sz="1800" dirty="0">
                <a:solidFill>
                  <a:srgbClr val="C00000"/>
                </a:solidFill>
              </a:rPr>
              <a:t> 173 (</a:t>
            </a:r>
            <a:r>
              <a:rPr lang="en-US" sz="1800" dirty="0" err="1">
                <a:solidFill>
                  <a:srgbClr val="C00000"/>
                </a:solidFill>
              </a:rPr>
              <a:t>GH</a:t>
            </a:r>
            <a:r>
              <a:rPr lang="en-US" sz="1800" dirty="0">
                <a:solidFill>
                  <a:srgbClr val="C00000"/>
                </a:solidFill>
              </a:rPr>
              <a:t>), or PL SC 014 (GS)</a:t>
            </a:r>
            <a:r>
              <a:rPr lang="en-US" sz="1800" dirty="0"/>
              <a:t>.</a:t>
            </a:r>
          </a:p>
          <a:p>
            <a:pPr>
              <a:spcAft>
                <a:spcPts val="1200"/>
              </a:spcAft>
            </a:pPr>
            <a:r>
              <a:rPr lang="en-US" sz="1800" dirty="0"/>
              <a:t>OPTION: Penn State also offers a Military Studies Minor. Students who take 20 credits of ROTC plus six credits from list of over 40 classes may apply for this minor. See </a:t>
            </a:r>
            <a:r>
              <a:rPr lang="en-US" sz="1800" dirty="0">
                <a:hlinkClick r:id="rId3"/>
              </a:rPr>
              <a:t>https://bulletins.psu.edu/undergraduate/colleges/intercollege/military-studies-minor/</a:t>
            </a:r>
            <a:r>
              <a:rPr lang="en-US" sz="1800" dirty="0"/>
              <a:t> for this list. Note: all the PME classes count toward this minor.</a:t>
            </a:r>
          </a:p>
          <a:p>
            <a:pPr>
              <a:buFont typeface="Wingdings 2" pitchFamily="18" charset="2"/>
              <a:buChar char=""/>
            </a:pPr>
            <a:r>
              <a:rPr lang="en-US" sz="1800" dirty="0"/>
              <a:t>Consider taking </a:t>
            </a:r>
            <a:r>
              <a:rPr lang="en-US" sz="1800" dirty="0" err="1"/>
              <a:t>HIST</a:t>
            </a:r>
            <a:r>
              <a:rPr lang="en-US" sz="1800" dirty="0"/>
              <a:t> 454, American Military History. This is the Penn State class that best meets the intent of the Military History Course commissioning requirement. It satisfies both the </a:t>
            </a:r>
            <a:r>
              <a:rPr lang="en-US" sz="1800" dirty="0" err="1"/>
              <a:t>PME</a:t>
            </a:r>
            <a:r>
              <a:rPr lang="en-US" sz="1800" dirty="0"/>
              <a:t> and a Military Studies Minor requirement. It also counts toward the US cultures and a Bachelor of Arts (Humanities) requirements. However, you must take </a:t>
            </a:r>
            <a:r>
              <a:rPr lang="en-US" sz="1800" dirty="0" err="1"/>
              <a:t>HIST</a:t>
            </a:r>
            <a:r>
              <a:rPr lang="en-US" sz="1800" dirty="0"/>
              <a:t> 020 or </a:t>
            </a:r>
            <a:r>
              <a:rPr lang="en-US" sz="1800" dirty="0" err="1"/>
              <a:t>HIST</a:t>
            </a:r>
            <a:r>
              <a:rPr lang="en-US" sz="1800" dirty="0"/>
              <a:t> 021 first. Unfortunately, not everyone has the flexibility to include this course in their academic plan.</a:t>
            </a:r>
          </a:p>
        </p:txBody>
      </p:sp>
      <p:sp>
        <p:nvSpPr>
          <p:cNvPr id="3" name="Slide Number Placeholder 2">
            <a:extLst>
              <a:ext uri="{FF2B5EF4-FFF2-40B4-BE49-F238E27FC236}">
                <a16:creationId xmlns:a16="http://schemas.microsoft.com/office/drawing/2014/main" id="{2696D2E5-EAE5-4F8B-AA7A-FB26DE37B60D}"/>
              </a:ext>
            </a:extLst>
          </p:cNvPr>
          <p:cNvSpPr>
            <a:spLocks noGrp="1"/>
          </p:cNvSpPr>
          <p:nvPr>
            <p:ph type="sldNum" sz="quarter" idx="12"/>
          </p:nvPr>
        </p:nvSpPr>
        <p:spPr/>
        <p:txBody>
          <a:bodyPr/>
          <a:lstStyle/>
          <a:p>
            <a:fld id="{E3668362-7DAE-4523-99D6-1D7E7B6FCDE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Planning</a:t>
            </a:r>
          </a:p>
        </p:txBody>
      </p:sp>
      <p:sp>
        <p:nvSpPr>
          <p:cNvPr id="3" name="Slide Number Placeholder 2">
            <a:extLst>
              <a:ext uri="{FF2B5EF4-FFF2-40B4-BE49-F238E27FC236}">
                <a16:creationId xmlns:a16="http://schemas.microsoft.com/office/drawing/2014/main" id="{F9FE19A8-A329-46C3-A876-FC481491B625}"/>
              </a:ext>
            </a:extLst>
          </p:cNvPr>
          <p:cNvSpPr>
            <a:spLocks noGrp="1"/>
          </p:cNvSpPr>
          <p:nvPr>
            <p:ph type="sldNum" sz="quarter" idx="12"/>
          </p:nvPr>
        </p:nvSpPr>
        <p:spPr/>
        <p:txBody>
          <a:bodyPr/>
          <a:lstStyle/>
          <a:p>
            <a:fld id="{E3668362-7DAE-4523-99D6-1D7E7B6FCDED}"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7977</TotalTime>
  <Words>12260</Words>
  <Application>Microsoft Office PowerPoint</Application>
  <PresentationFormat>On-screen Show (4:3)</PresentationFormat>
  <Paragraphs>693</Paragraphs>
  <Slides>52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Bella Donna</vt:lpstr>
      <vt:lpstr>Bradley Hand ITC</vt:lpstr>
      <vt:lpstr>Calibri</vt:lpstr>
      <vt:lpstr>Comic Sans MS</vt:lpstr>
      <vt:lpstr>Helvetica Neue</vt:lpstr>
      <vt:lpstr>Wingdings 2</vt:lpstr>
      <vt:lpstr>Office Theme</vt:lpstr>
      <vt:lpstr>USACC 104-R Preparation</vt:lpstr>
      <vt:lpstr>Purpose</vt:lpstr>
      <vt:lpstr>Resources Needed</vt:lpstr>
      <vt:lpstr>Requirements</vt:lpstr>
      <vt:lpstr>USACC form 104-R</vt:lpstr>
      <vt:lpstr>PowerPoint Presentation</vt:lpstr>
      <vt:lpstr>PowerPoint Presentation</vt:lpstr>
      <vt:lpstr>PME and Military Studies Minor</vt:lpstr>
      <vt:lpstr>Planning</vt:lpstr>
      <vt:lpstr>University Bulletin</vt:lpstr>
      <vt:lpstr>University Bulletin</vt:lpstr>
      <vt:lpstr>University Bulletin</vt:lpstr>
      <vt:lpstr>University Bulletin</vt:lpstr>
      <vt:lpstr>PowerPoint Presentation</vt:lpstr>
      <vt:lpstr>Suggested Academic Plan</vt:lpstr>
      <vt:lpstr>University Bulletin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USACC form 104-R filled out using worksheet (1 of 2)</vt:lpstr>
      <vt:lpstr>USACC form 104-R filled out using worksheet (2 of 2)</vt:lpstr>
      <vt:lpstr>USACC form 104-R</vt:lpstr>
      <vt:lpstr>Page 1 – Basic Information</vt:lpstr>
      <vt:lpstr>Blocks 1-3</vt:lpstr>
      <vt:lpstr>Block 4</vt:lpstr>
      <vt:lpstr>Block 5 – Normal Academic Progression Standard</vt:lpstr>
      <vt:lpstr>Block 6 – Grade Point Average (GPA)</vt:lpstr>
      <vt:lpstr>Block 7 – Semester Planning</vt:lpstr>
      <vt:lpstr>Block 7 – Semester Planning</vt:lpstr>
      <vt:lpstr>PowerPoint Presentation</vt:lpstr>
      <vt:lpstr>PowerPoint Presentation</vt:lpstr>
      <vt:lpstr>Block 8 – Student Initials</vt:lpstr>
      <vt:lpstr>Blocks 9 - 13 – Review Certification</vt:lpstr>
      <vt:lpstr>PowerPoint Presentation</vt:lpstr>
      <vt:lpstr>PowerPoint Presentation</vt:lpstr>
      <vt:lpstr>Example page 1 for an engineering major. Notice the numbers in block 5. Because of number of credits for the degree and that 17 ROTC credits do not count, the student is allowed 9 semesters.</vt:lpstr>
      <vt:lpstr>PowerPoint Presentation</vt:lpstr>
      <vt:lpstr>USACC 104-R Checklist (1 of 2)</vt:lpstr>
      <vt:lpstr>USACC 104-R Checklist (2 of 2)</vt:lpstr>
      <vt:lpstr>PowerPoint Presentation</vt:lpstr>
      <vt:lpstr>PowerPoint Presentation</vt:lpstr>
      <vt:lpstr>PowerPoint Presentation</vt:lpstr>
      <vt:lpstr>How to instantly tell if the 104-R form is valid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drf</dc:creator>
  <cp:lastModifiedBy>daniel.r.foster@comcast.net</cp:lastModifiedBy>
  <cp:revision>333</cp:revision>
  <cp:lastPrinted>2015-05-15T20:27:15Z</cp:lastPrinted>
  <dcterms:created xsi:type="dcterms:W3CDTF">2014-10-10T19:32:15Z</dcterms:created>
  <dcterms:modified xsi:type="dcterms:W3CDTF">2021-01-08T21:54:15Z</dcterms:modified>
</cp:coreProperties>
</file>